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9" r:id="rId4"/>
    <p:sldId id="261" r:id="rId5"/>
    <p:sldId id="262" r:id="rId6"/>
  </p:sldIdLst>
  <p:sldSz cx="9906000" cy="6858000" type="A4"/>
  <p:notesSz cx="6888163" cy="100203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90" y="162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7"/>
            <a:ext cx="84201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640"/>
            <a:ext cx="222885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640"/>
            <a:ext cx="652145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5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2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2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1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1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2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2" y="273052"/>
            <a:ext cx="553773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2" y="1435102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1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9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5141502"/>
              </p:ext>
            </p:extLst>
          </p:nvPr>
        </p:nvGraphicFramePr>
        <p:xfrm>
          <a:off x="0" y="835705"/>
          <a:ext cx="9906000" cy="56708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3400"/>
                <a:gridCol w="1638968"/>
                <a:gridCol w="2716464"/>
                <a:gridCol w="5017168"/>
              </a:tblGrid>
              <a:tr h="822960">
                <a:tc>
                  <a:txBody>
                    <a:bodyPr/>
                    <a:lstStyle/>
                    <a:p>
                      <a:r>
                        <a:rPr lang="en-IE" sz="1200" dirty="0" smtClean="0"/>
                        <a:t>Page</a:t>
                      </a:r>
                      <a:endParaRPr lang="en-IE" sz="1200" dirty="0"/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E" sz="1200" dirty="0" smtClean="0"/>
                        <a:t>Main Heading</a:t>
                      </a:r>
                    </a:p>
                    <a:p>
                      <a:r>
                        <a:rPr lang="en-IE" sz="1200" dirty="0" smtClean="0"/>
                        <a:t>(</a:t>
                      </a:r>
                      <a:r>
                        <a:rPr lang="en-IE" sz="1200" dirty="0" err="1" smtClean="0"/>
                        <a:t>Wordart</a:t>
                      </a:r>
                      <a:r>
                        <a:rPr lang="en-IE" sz="1200" dirty="0" smtClean="0"/>
                        <a:t> size  40)</a:t>
                      </a:r>
                      <a:endParaRPr lang="en-IE" sz="1200" dirty="0"/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E" sz="1200" dirty="0" smtClean="0"/>
                        <a:t>Sub</a:t>
                      </a:r>
                      <a:r>
                        <a:rPr lang="en-IE" sz="1200" baseline="0" dirty="0" smtClean="0"/>
                        <a:t> heading</a:t>
                      </a:r>
                    </a:p>
                    <a:p>
                      <a:r>
                        <a:rPr lang="en-IE" sz="1200" baseline="0" dirty="0" smtClean="0"/>
                        <a:t>(Different colour </a:t>
                      </a:r>
                      <a:r>
                        <a:rPr lang="en-IE" sz="1200" baseline="0" dirty="0" err="1" smtClean="0"/>
                        <a:t>Wordart</a:t>
                      </a:r>
                      <a:r>
                        <a:rPr lang="en-IE" sz="1200" baseline="0" dirty="0" smtClean="0"/>
                        <a:t> size  24)</a:t>
                      </a:r>
                      <a:endParaRPr lang="en-IE" sz="1200" dirty="0" smtClean="0"/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dirty="0" smtClean="0"/>
                        <a:t>Writing must be in a general</a:t>
                      </a:r>
                      <a:r>
                        <a:rPr lang="en-IE" sz="1200" baseline="0" dirty="0" smtClean="0"/>
                        <a:t> text box (Size 14) 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What to do in this section</a:t>
                      </a:r>
                      <a:endParaRPr lang="en-IE" sz="1200" dirty="0" smtClean="0"/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3124">
                <a:tc>
                  <a:txBody>
                    <a:bodyPr/>
                    <a:lstStyle/>
                    <a:p>
                      <a:r>
                        <a:rPr lang="en-IE" sz="1200" baseline="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IE" sz="1200" dirty="0">
                        <a:solidFill>
                          <a:srgbClr val="FF0000"/>
                        </a:solidFill>
                      </a:endParaRPr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E" sz="1200" dirty="0" smtClean="0"/>
                        <a:t>Leaving Certificate</a:t>
                      </a:r>
                      <a:r>
                        <a:rPr lang="en-IE" sz="1200" baseline="0" dirty="0" smtClean="0"/>
                        <a:t> Construction Studies Design portfolio 2015</a:t>
                      </a:r>
                      <a:endParaRPr lang="en-IE" sz="1200" dirty="0" smtClean="0"/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E" sz="1200" dirty="0" smtClean="0"/>
                        <a:t>Candidate</a:t>
                      </a:r>
                      <a:r>
                        <a:rPr lang="en-IE" sz="1200" baseline="0" dirty="0" smtClean="0"/>
                        <a:t> Exam no.:______</a:t>
                      </a:r>
                      <a:endParaRPr lang="en-IE" sz="1200" dirty="0"/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dirty="0" smtClean="0"/>
                        <a:t>When</a:t>
                      </a:r>
                      <a:r>
                        <a:rPr lang="en-IE" sz="1200" baseline="0" dirty="0" smtClean="0"/>
                        <a:t> you have fully manufactured you project you will take a picture of it and put it in the centre of the page.</a:t>
                      </a:r>
                      <a:endParaRPr lang="en-IE" sz="1200" dirty="0"/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1200" baseline="0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en-IE" sz="12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E" sz="1200" dirty="0" smtClean="0"/>
                        <a:t>Table of contents</a:t>
                      </a:r>
                    </a:p>
                    <a:p>
                      <a:endParaRPr lang="en-IE" sz="1200" dirty="0"/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IE" sz="1200" dirty="0"/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E" sz="1200" dirty="0" smtClean="0"/>
                        <a:t>Insert a table 18 rows x 2 columns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IE" sz="1200" dirty="0" smtClean="0"/>
                        <a:t>Complete</a:t>
                      </a:r>
                      <a:r>
                        <a:rPr lang="en-IE" sz="1200" baseline="0" dirty="0" smtClean="0"/>
                        <a:t> </a:t>
                      </a:r>
                      <a:r>
                        <a:rPr lang="en-IE" sz="1200" b="1" baseline="0" dirty="0" smtClean="0"/>
                        <a:t>page headings</a:t>
                      </a:r>
                      <a:r>
                        <a:rPr lang="en-IE" sz="1200" baseline="0" dirty="0" smtClean="0"/>
                        <a:t> now (On left of this sheet)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IE" sz="1200" dirty="0" smtClean="0"/>
                        <a:t>Complete</a:t>
                      </a:r>
                      <a:r>
                        <a:rPr lang="en-IE" sz="1200" baseline="0" dirty="0" smtClean="0"/>
                        <a:t> </a:t>
                      </a:r>
                      <a:r>
                        <a:rPr lang="en-IE" sz="1200" b="1" baseline="0" dirty="0" smtClean="0"/>
                        <a:t>page numbers </a:t>
                      </a:r>
                      <a:r>
                        <a:rPr lang="en-IE" sz="1200" baseline="0" dirty="0" smtClean="0"/>
                        <a:t>when finished portfolio</a:t>
                      </a:r>
                      <a:endParaRPr lang="en-IE" sz="1200" dirty="0" smtClean="0"/>
                    </a:p>
                    <a:p>
                      <a:endParaRPr lang="en-IE" sz="1200" dirty="0"/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8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1200" baseline="0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en-IE" sz="12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E" sz="1200" dirty="0" smtClean="0"/>
                        <a:t>Brief</a:t>
                      </a:r>
                    </a:p>
                    <a:p>
                      <a:endParaRPr lang="en-IE" sz="1200" dirty="0"/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IE" sz="1200" dirty="0"/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E" sz="1200" dirty="0" smtClean="0"/>
                        <a:t>Write out your chosen brief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dirty="0" smtClean="0"/>
                        <a:t>Make </a:t>
                      </a:r>
                      <a:r>
                        <a:rPr lang="en-IE" sz="1200" b="1" dirty="0" smtClean="0"/>
                        <a:t>a statement </a:t>
                      </a:r>
                      <a:r>
                        <a:rPr lang="en-IE" sz="1200" dirty="0" smtClean="0"/>
                        <a:t>in</a:t>
                      </a:r>
                      <a:r>
                        <a:rPr lang="en-IE" sz="1200" baseline="0" dirty="0" smtClean="0"/>
                        <a:t> relation to the built environment (In </a:t>
                      </a:r>
                      <a:r>
                        <a:rPr lang="en-IE" sz="1200" b="1" baseline="0" dirty="0" smtClean="0"/>
                        <a:t>bold)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Now </a:t>
                      </a:r>
                      <a:r>
                        <a:rPr lang="en-IE" sz="1200" b="1" baseline="0" dirty="0" smtClean="0"/>
                        <a:t>give some design features</a:t>
                      </a:r>
                      <a:r>
                        <a:rPr lang="en-IE" sz="1200" baseline="0" dirty="0" smtClean="0"/>
                        <a:t>, building/ architectural details, limitations etc. that must be incorporated into your project’s design.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Look up past JC woodwork briefs for examples.</a:t>
                      </a:r>
                    </a:p>
                    <a:p>
                      <a:endParaRPr lang="en-IE" sz="1200" dirty="0"/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590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1200" baseline="0" dirty="0" smtClean="0">
                          <a:solidFill>
                            <a:srgbClr val="FF0000"/>
                          </a:solidFill>
                        </a:rPr>
                        <a:t>4-6</a:t>
                      </a:r>
                      <a:endParaRPr lang="en-IE" sz="12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E" sz="1200" dirty="0" smtClean="0"/>
                        <a:t>Analysis of Brief</a:t>
                      </a:r>
                    </a:p>
                    <a:p>
                      <a:endParaRPr lang="en-IE" sz="1200" dirty="0"/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IE" sz="1200" dirty="0" smtClean="0"/>
                        <a:t>Overall aim of</a:t>
                      </a:r>
                      <a:r>
                        <a:rPr lang="en-IE" sz="1200" baseline="0" dirty="0" smtClean="0"/>
                        <a:t> my</a:t>
                      </a:r>
                      <a:r>
                        <a:rPr lang="en-IE" sz="1200" dirty="0" smtClean="0"/>
                        <a:t> project.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IE" sz="1200" dirty="0" smtClean="0"/>
                        <a:t>Main objectives of my project.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Explanation of key words</a:t>
                      </a:r>
                      <a:endParaRPr lang="en-IE" sz="1200" dirty="0" smtClean="0"/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IE" sz="1200" dirty="0" smtClean="0"/>
                        <a:t>Building/Architectural detail to</a:t>
                      </a:r>
                      <a:r>
                        <a:rPr lang="en-IE" sz="1200" baseline="0" dirty="0" smtClean="0"/>
                        <a:t> show. (Roof, floor, walls, foundations, architectural styles etc.)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Design Limitations. (Scale/Size/ Proportion of project)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Design Features (Form and shape of project)</a:t>
                      </a:r>
                      <a:endParaRPr lang="en-IE" sz="1200" dirty="0"/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IE" sz="1200" dirty="0" smtClean="0"/>
                        <a:t>In this section you will</a:t>
                      </a:r>
                      <a:r>
                        <a:rPr lang="en-IE" sz="1200" baseline="0" dirty="0" smtClean="0"/>
                        <a:t> analyse (</a:t>
                      </a:r>
                      <a:r>
                        <a:rPr lang="en-IE" sz="1200" b="1" baseline="0" dirty="0" smtClean="0"/>
                        <a:t>examine, discuss and describe</a:t>
                      </a:r>
                      <a:r>
                        <a:rPr lang="en-IE" sz="1200" baseline="0" dirty="0" smtClean="0"/>
                        <a:t>) your chosen brief.</a:t>
                      </a:r>
                      <a:endParaRPr lang="en-IE" sz="1200" dirty="0" smtClean="0"/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IE" sz="1200" dirty="0" smtClean="0"/>
                        <a:t>Break</a:t>
                      </a:r>
                      <a:r>
                        <a:rPr lang="en-IE" sz="1200" baseline="0" dirty="0" smtClean="0"/>
                        <a:t> your brief down into its </a:t>
                      </a:r>
                      <a:r>
                        <a:rPr lang="en-IE" sz="1200" b="1" baseline="0" dirty="0" smtClean="0"/>
                        <a:t>main elements &amp; discuss </a:t>
                      </a:r>
                      <a:r>
                        <a:rPr lang="en-IE" sz="1200" baseline="0" dirty="0" smtClean="0"/>
                        <a:t>them in terms of any relevant sub headings.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IE" sz="1200" baseline="0" dirty="0" smtClean="0"/>
                        <a:t>Use </a:t>
                      </a:r>
                      <a:r>
                        <a:rPr lang="en-IE" sz="1200" b="1" baseline="0" dirty="0" smtClean="0"/>
                        <a:t>3-4 neat coloured sketches</a:t>
                      </a:r>
                      <a:r>
                        <a:rPr lang="en-IE" sz="1200" baseline="0" dirty="0" smtClean="0"/>
                        <a:t> to help explain your points.</a:t>
                      </a:r>
                      <a:endParaRPr lang="en-IE" sz="1200" dirty="0" smtClean="0"/>
                    </a:p>
                    <a:p>
                      <a:endParaRPr lang="en-IE" sz="1200" dirty="0"/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2390551" y="27057"/>
            <a:ext cx="5287152" cy="707886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LC Design Portfolio Aid </a:t>
            </a:r>
            <a:endParaRPr lang="en-US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5322825"/>
              </p:ext>
            </p:extLst>
          </p:nvPr>
        </p:nvGraphicFramePr>
        <p:xfrm>
          <a:off x="2667000" y="2286000"/>
          <a:ext cx="1648049" cy="1143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6049"/>
                <a:gridCol w="762000"/>
              </a:tblGrid>
              <a:tr h="228600">
                <a:tc>
                  <a:txBody>
                    <a:bodyPr/>
                    <a:lstStyle/>
                    <a:p>
                      <a:r>
                        <a:rPr lang="en-IE" sz="700" dirty="0" smtClean="0"/>
                        <a:t>Page Heading</a:t>
                      </a:r>
                      <a:endParaRPr lang="en-IE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IE" sz="700" dirty="0" smtClean="0"/>
                        <a:t>Page Number</a:t>
                      </a:r>
                      <a:endParaRPr lang="en-IE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8600">
                <a:tc>
                  <a:txBody>
                    <a:bodyPr/>
                    <a:lstStyle/>
                    <a:p>
                      <a:r>
                        <a:rPr lang="en-IE" sz="700" dirty="0" smtClean="0"/>
                        <a:t>Cover Page</a:t>
                      </a:r>
                      <a:endParaRPr lang="en-IE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IE" sz="700" dirty="0" smtClean="0"/>
                        <a:t>1</a:t>
                      </a:r>
                      <a:endParaRPr lang="en-IE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8600">
                <a:tc>
                  <a:txBody>
                    <a:bodyPr/>
                    <a:lstStyle/>
                    <a:p>
                      <a:r>
                        <a:rPr lang="en-IE" sz="700" dirty="0" smtClean="0"/>
                        <a:t>Table of Contents</a:t>
                      </a:r>
                      <a:endParaRPr lang="en-IE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IE" sz="700" dirty="0" smtClean="0"/>
                        <a:t>2</a:t>
                      </a:r>
                      <a:endParaRPr lang="en-IE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8600">
                <a:tc>
                  <a:txBody>
                    <a:bodyPr/>
                    <a:lstStyle/>
                    <a:p>
                      <a:r>
                        <a:rPr lang="en-IE" sz="700" dirty="0" smtClean="0"/>
                        <a:t>Brief</a:t>
                      </a:r>
                      <a:endParaRPr lang="en-IE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IE" sz="700" dirty="0" smtClean="0"/>
                        <a:t>3</a:t>
                      </a:r>
                      <a:endParaRPr lang="en-IE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8600">
                <a:tc>
                  <a:txBody>
                    <a:bodyPr/>
                    <a:lstStyle/>
                    <a:p>
                      <a:r>
                        <a:rPr lang="en-IE" sz="700" dirty="0" smtClean="0"/>
                        <a:t>Analysis</a:t>
                      </a:r>
                      <a:r>
                        <a:rPr lang="en-IE" sz="700" baseline="0" dirty="0" smtClean="0"/>
                        <a:t> of Brief</a:t>
                      </a:r>
                      <a:endParaRPr lang="en-IE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IE" sz="700" dirty="0" smtClean="0"/>
                        <a:t>4-6</a:t>
                      </a:r>
                      <a:endParaRPr lang="en-IE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0786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4284954"/>
              </p:ext>
            </p:extLst>
          </p:nvPr>
        </p:nvGraphicFramePr>
        <p:xfrm>
          <a:off x="0" y="304800"/>
          <a:ext cx="9906000" cy="6156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/>
                <a:gridCol w="1371600"/>
                <a:gridCol w="2393950"/>
                <a:gridCol w="5530850"/>
              </a:tblGrid>
              <a:tr h="533400">
                <a:tc>
                  <a:txBody>
                    <a:bodyPr/>
                    <a:lstStyle/>
                    <a:p>
                      <a:r>
                        <a:rPr lang="en-IE" sz="1200" dirty="0" smtClean="0"/>
                        <a:t>Page</a:t>
                      </a:r>
                      <a:endParaRPr lang="en-IE" sz="1200" dirty="0"/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E" sz="1200" dirty="0" smtClean="0"/>
                        <a:t>Main Heading</a:t>
                      </a:r>
                    </a:p>
                    <a:p>
                      <a:r>
                        <a:rPr lang="en-IE" sz="1200" dirty="0" smtClean="0"/>
                        <a:t>(</a:t>
                      </a:r>
                      <a:r>
                        <a:rPr lang="en-IE" sz="1200" dirty="0" err="1" smtClean="0"/>
                        <a:t>Wordart</a:t>
                      </a:r>
                      <a:r>
                        <a:rPr lang="en-IE" sz="1200" dirty="0" smtClean="0"/>
                        <a:t> size  40)</a:t>
                      </a:r>
                      <a:endParaRPr lang="en-IE" sz="1200" dirty="0"/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E" sz="1200" dirty="0" smtClean="0"/>
                        <a:t>Sub</a:t>
                      </a:r>
                      <a:r>
                        <a:rPr lang="en-IE" sz="1200" baseline="0" dirty="0" smtClean="0"/>
                        <a:t> heading</a:t>
                      </a:r>
                    </a:p>
                    <a:p>
                      <a:r>
                        <a:rPr lang="en-IE" sz="1200" baseline="0" dirty="0" smtClean="0"/>
                        <a:t>(Different colour </a:t>
                      </a:r>
                      <a:r>
                        <a:rPr lang="en-IE" sz="1200" baseline="0" dirty="0" err="1" smtClean="0"/>
                        <a:t>Wordart</a:t>
                      </a:r>
                      <a:r>
                        <a:rPr lang="en-IE" sz="1200" baseline="0" dirty="0" smtClean="0"/>
                        <a:t> size 24 )</a:t>
                      </a:r>
                      <a:endParaRPr lang="en-IE" sz="1200" dirty="0" smtClean="0"/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dirty="0" smtClean="0"/>
                        <a:t>Writing must be in a general</a:t>
                      </a:r>
                      <a:r>
                        <a:rPr lang="en-IE" sz="1200" baseline="0" dirty="0" smtClean="0"/>
                        <a:t> text box (Size 14) 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What to do in this section</a:t>
                      </a:r>
                      <a:endParaRPr lang="en-IE" sz="1200" dirty="0" smtClean="0"/>
                    </a:p>
                    <a:p>
                      <a:endParaRPr lang="en-IE" sz="1200" dirty="0" smtClean="0"/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1200" baseline="0" dirty="0" smtClean="0">
                          <a:solidFill>
                            <a:srgbClr val="FF0000"/>
                          </a:solidFill>
                        </a:rPr>
                        <a:t>7-11</a:t>
                      </a:r>
                      <a:endParaRPr lang="en-IE" sz="1200" dirty="0">
                        <a:solidFill>
                          <a:srgbClr val="FF0000"/>
                        </a:solidFill>
                      </a:endParaRPr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E" sz="1200" dirty="0" smtClean="0"/>
                        <a:t>Investigation and Research</a:t>
                      </a:r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dirty="0" smtClean="0"/>
                        <a:t>What</a:t>
                      </a:r>
                      <a:r>
                        <a:rPr lang="en-IE" sz="1200" baseline="0" dirty="0" smtClean="0"/>
                        <a:t> makes a good 3D model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Types of foundation systems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IE" sz="1200" baseline="0" dirty="0" smtClean="0"/>
                        <a:t>Types of walling systems</a:t>
                      </a:r>
                      <a:endParaRPr lang="en-IE" sz="1200" dirty="0" smtClean="0"/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IE" sz="1200" baseline="0" dirty="0" smtClean="0"/>
                        <a:t>Types of flooring systems</a:t>
                      </a:r>
                      <a:endParaRPr lang="en-IE" sz="1200" dirty="0" smtClean="0"/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IE" sz="1200" baseline="0" dirty="0" smtClean="0"/>
                        <a:t>Types of opening systems</a:t>
                      </a:r>
                      <a:endParaRPr lang="en-IE" sz="1200" dirty="0" smtClean="0"/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IE" sz="1200" baseline="0" dirty="0" smtClean="0"/>
                        <a:t>Types of roofing systems</a:t>
                      </a:r>
                      <a:endParaRPr lang="en-IE" sz="1200" dirty="0" smtClean="0"/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IE" sz="1200" baseline="0" dirty="0" smtClean="0"/>
                        <a:t>Types of Irish cottages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IE" sz="1200" baseline="0" dirty="0" smtClean="0"/>
                        <a:t>Types of stoning systems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IE" sz="1200" baseline="0" dirty="0" smtClean="0"/>
                        <a:t>Project finishing details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IE" sz="1200" baseline="0" dirty="0" smtClean="0"/>
                        <a:t>3D card model of project</a:t>
                      </a:r>
                      <a:endParaRPr lang="en-IE" sz="1200" dirty="0" smtClean="0"/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endParaRPr lang="en-IE" sz="1200" dirty="0" smtClean="0"/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dirty="0" smtClean="0"/>
                        <a:t>Explain</a:t>
                      </a:r>
                      <a:r>
                        <a:rPr lang="en-IE" sz="1200" baseline="0" dirty="0" smtClean="0"/>
                        <a:t> any (and more) of the across sub headings </a:t>
                      </a:r>
                      <a:r>
                        <a:rPr lang="en-IE" sz="1200" b="1" baseline="0" dirty="0" smtClean="0"/>
                        <a:t>that are relevant</a:t>
                      </a:r>
                      <a:r>
                        <a:rPr lang="en-IE" sz="1200" baseline="0" dirty="0" smtClean="0"/>
                        <a:t> to your project.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Use neat and coloured </a:t>
                      </a:r>
                      <a:r>
                        <a:rPr lang="en-IE" sz="1200" b="1" baseline="0" dirty="0" smtClean="0"/>
                        <a:t>sketches, real pictures you took yourself </a:t>
                      </a:r>
                      <a:r>
                        <a:rPr lang="en-IE" sz="1200" baseline="0" dirty="0" smtClean="0"/>
                        <a:t>of any of the across building details, </a:t>
                      </a:r>
                      <a:r>
                        <a:rPr lang="en-IE" sz="1200" b="1" baseline="0" dirty="0" smtClean="0"/>
                        <a:t>Short</a:t>
                      </a:r>
                      <a:r>
                        <a:rPr lang="en-IE" sz="1200" baseline="0" dirty="0" smtClean="0"/>
                        <a:t> extracts from the internet etc.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In this section you need to prove to the examiner that </a:t>
                      </a:r>
                      <a:r>
                        <a:rPr lang="en-IE" sz="1200" b="1" baseline="0" dirty="0" smtClean="0"/>
                        <a:t>you done all this research YOURSELF…</a:t>
                      </a:r>
                      <a:r>
                        <a:rPr lang="en-IE" sz="1200" b="0" baseline="0" dirty="0" smtClean="0"/>
                        <a:t>and </a:t>
                      </a:r>
                      <a:r>
                        <a:rPr lang="en-IE" sz="1200" baseline="0" dirty="0" smtClean="0"/>
                        <a:t>not all taken off the internet.(</a:t>
                      </a:r>
                      <a:r>
                        <a:rPr lang="en-IE" sz="1200" b="1" baseline="0" dirty="0" smtClean="0"/>
                        <a:t>You will get very little or even zero marks for anything that is not your own work!)</a:t>
                      </a:r>
                    </a:p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endParaRPr lang="en-IE" sz="1200" b="0" baseline="0" dirty="0" smtClean="0"/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="0" baseline="0" dirty="0" smtClean="0"/>
                        <a:t>Put in a picture of the card model you made and explain what you learned from making it in terms of size/scale/proportion of project and how this will influence the size/scale/proportion of your actual project.</a:t>
                      </a:r>
                      <a:endParaRPr lang="en-IE" sz="1200" b="0" dirty="0" smtClean="0"/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800">
                <a:tc>
                  <a:txBody>
                    <a:bodyPr/>
                    <a:lstStyle/>
                    <a:p>
                      <a:r>
                        <a:rPr lang="en-IE" sz="1200" dirty="0" smtClean="0">
                          <a:solidFill>
                            <a:srgbClr val="FF0000"/>
                          </a:solidFill>
                        </a:rPr>
                        <a:t>12- 14</a:t>
                      </a:r>
                      <a:endParaRPr lang="en-IE" sz="1200" dirty="0">
                        <a:solidFill>
                          <a:srgbClr val="FF0000"/>
                        </a:solidFill>
                      </a:endParaRPr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E" sz="1200" dirty="0" smtClean="0"/>
                        <a:t>Development of Design Ideas</a:t>
                      </a:r>
                    </a:p>
                    <a:p>
                      <a:endParaRPr lang="en-IE" sz="1200" dirty="0" smtClean="0"/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dirty="0" smtClean="0"/>
                        <a:t>Design </a:t>
                      </a:r>
                      <a:r>
                        <a:rPr lang="en-IE" sz="1200" dirty="0" smtClean="0"/>
                        <a:t>idea 1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IE" sz="1200" dirty="0" smtClean="0"/>
                        <a:t>Design </a:t>
                      </a:r>
                      <a:r>
                        <a:rPr lang="en-IE" sz="1200" dirty="0" smtClean="0"/>
                        <a:t>idea 2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IE" sz="1200" dirty="0" smtClean="0"/>
                        <a:t>Design </a:t>
                      </a:r>
                      <a:r>
                        <a:rPr lang="en-IE" sz="1200" dirty="0" smtClean="0"/>
                        <a:t>idea 3</a:t>
                      </a:r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dirty="0" smtClean="0"/>
                        <a:t>In this</a:t>
                      </a:r>
                      <a:r>
                        <a:rPr lang="en-IE" sz="1200" baseline="0" dirty="0" smtClean="0"/>
                        <a:t> section you are to make a </a:t>
                      </a:r>
                      <a:r>
                        <a:rPr lang="en-IE" sz="1200" b="1" baseline="0" dirty="0" smtClean="0"/>
                        <a:t>neat, coloured and labelled sketch </a:t>
                      </a:r>
                      <a:r>
                        <a:rPr lang="en-IE" sz="1200" baseline="0" dirty="0" smtClean="0"/>
                        <a:t>of your </a:t>
                      </a:r>
                      <a:r>
                        <a:rPr lang="en-IE" sz="1200" baseline="0" dirty="0" smtClean="0"/>
                        <a:t>design </a:t>
                      </a:r>
                      <a:r>
                        <a:rPr lang="en-IE" sz="1200" baseline="0" dirty="0" smtClean="0"/>
                        <a:t>idea no.____ in the centre of the page.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Explain what </a:t>
                      </a:r>
                      <a:r>
                        <a:rPr lang="en-IE" sz="1200" b="1" u="sng" baseline="0" dirty="0" smtClean="0"/>
                        <a:t>building details it shows</a:t>
                      </a:r>
                      <a:r>
                        <a:rPr lang="en-IE" sz="1200" baseline="0" dirty="0" smtClean="0"/>
                        <a:t> etc.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Say what </a:t>
                      </a:r>
                      <a:r>
                        <a:rPr lang="en-IE" sz="1200" b="1" u="sng" baseline="0" dirty="0" smtClean="0"/>
                        <a:t>advantages/disadvantages</a:t>
                      </a:r>
                      <a:r>
                        <a:rPr lang="en-IE" sz="1200" baseline="0" dirty="0" smtClean="0"/>
                        <a:t> are associated with making this design. (Too big/small, too much/little detail in it, time issues, resource/material/cost issues etc.)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In your next design idea </a:t>
                      </a:r>
                      <a:r>
                        <a:rPr lang="en-IE" sz="1200" b="1" baseline="0" dirty="0" smtClean="0"/>
                        <a:t>you must then show how your last design idea influenced this one</a:t>
                      </a:r>
                      <a:r>
                        <a:rPr lang="en-IE" sz="1200" baseline="0" dirty="0" smtClean="0"/>
                        <a:t>, and complete the first 3 bullets point above once again.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You must show a </a:t>
                      </a:r>
                      <a:r>
                        <a:rPr lang="en-IE" sz="1200" b="1" baseline="0" dirty="0" smtClean="0"/>
                        <a:t>logical progression </a:t>
                      </a:r>
                      <a:r>
                        <a:rPr lang="en-IE" sz="1200" baseline="0" dirty="0" smtClean="0"/>
                        <a:t>throughout your 3 design ideas.</a:t>
                      </a:r>
                      <a:endParaRPr lang="en-IE" sz="1200" dirty="0" smtClean="0"/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1200" dirty="0" smtClean="0">
                          <a:solidFill>
                            <a:srgbClr val="FF0000"/>
                          </a:solidFill>
                        </a:rPr>
                        <a:t>15 -16</a:t>
                      </a:r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E" sz="1200" dirty="0" smtClean="0"/>
                        <a:t>Final Solution</a:t>
                      </a:r>
                    </a:p>
                    <a:p>
                      <a:endParaRPr lang="en-IE" sz="1200" dirty="0" smtClean="0"/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dirty="0" smtClean="0"/>
                        <a:t>Description of my</a:t>
                      </a:r>
                      <a:r>
                        <a:rPr lang="en-IE" sz="1200" baseline="0" dirty="0" smtClean="0"/>
                        <a:t> final solution</a:t>
                      </a:r>
                      <a:endParaRPr lang="en-IE" sz="1200" dirty="0" smtClean="0"/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dirty="0" smtClean="0"/>
                        <a:t>How my 3 possible design ideas influenced my final solution</a:t>
                      </a:r>
                    </a:p>
                    <a:p>
                      <a:endParaRPr lang="en-IE" sz="1200" dirty="0" smtClean="0"/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dirty="0" smtClean="0"/>
                        <a:t>Make </a:t>
                      </a:r>
                      <a:r>
                        <a:rPr lang="en-IE" sz="1200" b="1" u="sng" dirty="0" smtClean="0"/>
                        <a:t>one</a:t>
                      </a:r>
                      <a:r>
                        <a:rPr lang="en-IE" sz="1200" b="1" u="sng" baseline="0" dirty="0" smtClean="0"/>
                        <a:t> main</a:t>
                      </a:r>
                      <a:r>
                        <a:rPr lang="en-IE" sz="1200" b="1" u="sng" dirty="0" smtClean="0"/>
                        <a:t> </a:t>
                      </a:r>
                      <a:r>
                        <a:rPr lang="en-IE" sz="1200" b="1" dirty="0" smtClean="0"/>
                        <a:t>neat,</a:t>
                      </a:r>
                      <a:r>
                        <a:rPr lang="en-IE" sz="1200" b="1" baseline="0" dirty="0" smtClean="0"/>
                        <a:t> coloured and labelled sketch </a:t>
                      </a:r>
                      <a:r>
                        <a:rPr lang="en-IE" sz="1200" baseline="0" dirty="0" smtClean="0"/>
                        <a:t>of your final solution of your project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Describe your final solution.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Use some notes to explain </a:t>
                      </a:r>
                      <a:r>
                        <a:rPr lang="en-IE" sz="1200" b="1" baseline="0" dirty="0" smtClean="0"/>
                        <a:t>how your 3 possible design ideas influenced your final solution.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Use smaller sketches around your main sketch to explain what it shows.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Explain how you plan on making certain parts of the project and how they work etc.</a:t>
                      </a:r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3" name="Curved Connector 2"/>
          <p:cNvCxnSpPr/>
          <p:nvPr/>
        </p:nvCxnSpPr>
        <p:spPr>
          <a:xfrm>
            <a:off x="3447448" y="3391034"/>
            <a:ext cx="838200" cy="12700"/>
          </a:xfrm>
          <a:prstGeom prst="curvedConnector3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ight Brace 4"/>
          <p:cNvSpPr/>
          <p:nvPr/>
        </p:nvSpPr>
        <p:spPr>
          <a:xfrm>
            <a:off x="3200400" y="3124200"/>
            <a:ext cx="228600" cy="5334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E">
              <a:ln w="38100"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61454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4940321"/>
              </p:ext>
            </p:extLst>
          </p:nvPr>
        </p:nvGraphicFramePr>
        <p:xfrm>
          <a:off x="0" y="228600"/>
          <a:ext cx="9906001" cy="630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/>
                <a:gridCol w="1289050"/>
                <a:gridCol w="2786063"/>
                <a:gridCol w="5221288"/>
              </a:tblGrid>
              <a:tr h="457200">
                <a:tc>
                  <a:txBody>
                    <a:bodyPr/>
                    <a:lstStyle/>
                    <a:p>
                      <a:r>
                        <a:rPr lang="en-IE" sz="1200" dirty="0" smtClean="0"/>
                        <a:t>Page</a:t>
                      </a:r>
                      <a:endParaRPr lang="en-IE" sz="1200" dirty="0"/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E" sz="1200" dirty="0" smtClean="0"/>
                        <a:t>Main Heading</a:t>
                      </a:r>
                    </a:p>
                    <a:p>
                      <a:r>
                        <a:rPr lang="en-IE" sz="1200" dirty="0" smtClean="0"/>
                        <a:t>(</a:t>
                      </a:r>
                      <a:r>
                        <a:rPr lang="en-IE" sz="1200" dirty="0" err="1" smtClean="0"/>
                        <a:t>Wordart</a:t>
                      </a:r>
                      <a:r>
                        <a:rPr lang="en-IE" sz="1200" dirty="0" smtClean="0"/>
                        <a:t> size 40)</a:t>
                      </a:r>
                      <a:endParaRPr lang="en-IE" sz="1200" dirty="0"/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E" sz="1200" dirty="0" smtClean="0"/>
                        <a:t>Sub</a:t>
                      </a:r>
                      <a:r>
                        <a:rPr lang="en-IE" sz="1200" baseline="0" dirty="0" smtClean="0"/>
                        <a:t> heading</a:t>
                      </a:r>
                    </a:p>
                    <a:p>
                      <a:r>
                        <a:rPr lang="en-IE" sz="1200" baseline="0" dirty="0" smtClean="0"/>
                        <a:t>(Different colour </a:t>
                      </a:r>
                      <a:r>
                        <a:rPr lang="en-IE" sz="1200" baseline="0" dirty="0" err="1" smtClean="0"/>
                        <a:t>Wordart</a:t>
                      </a:r>
                      <a:r>
                        <a:rPr lang="en-IE" sz="1200" baseline="0" dirty="0" smtClean="0"/>
                        <a:t> size 24)</a:t>
                      </a:r>
                      <a:endParaRPr lang="en-IE" sz="1200" dirty="0" smtClean="0"/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dirty="0" smtClean="0"/>
                        <a:t>Writing must be in a general</a:t>
                      </a:r>
                      <a:r>
                        <a:rPr lang="en-IE" sz="1200" baseline="0" dirty="0" smtClean="0"/>
                        <a:t> text box (Size 14) 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What to do in this section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endParaRPr lang="en-IE" sz="1200" dirty="0" smtClean="0"/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1200" dirty="0" smtClean="0">
                          <a:solidFill>
                            <a:srgbClr val="FF0000"/>
                          </a:solidFill>
                        </a:rPr>
                        <a:t>17-20</a:t>
                      </a:r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E" sz="1200" dirty="0" smtClean="0"/>
                        <a:t>Materials</a:t>
                      </a:r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Timber: Read Deal, MDF, Oak, Ash, Dowel etc.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Cardboard, (colour) paper etc.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Poly filler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Insulation (Fiberglass/Rigid)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Plastic (What type)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DPC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Slates, metals etc.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Straw, baling twine, cord etc.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Egg cartons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Gravel, sand, stone, dust etc.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err="1" smtClean="0"/>
                        <a:t>Brillo</a:t>
                      </a:r>
                      <a:r>
                        <a:rPr lang="en-IE" sz="1200" baseline="0" dirty="0" smtClean="0"/>
                        <a:t> pads (For making trees)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Dried garlic (For making grass)</a:t>
                      </a:r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Explain </a:t>
                      </a:r>
                      <a:r>
                        <a:rPr lang="en-IE" sz="1200" b="1" baseline="0" dirty="0" smtClean="0"/>
                        <a:t>how and why </a:t>
                      </a:r>
                      <a:r>
                        <a:rPr lang="en-IE" sz="1200" baseline="0" dirty="0" smtClean="0"/>
                        <a:t>you are going to use any (and more) of the </a:t>
                      </a:r>
                      <a:r>
                        <a:rPr lang="en-IE" sz="1200" b="1" u="none" baseline="0" dirty="0" smtClean="0"/>
                        <a:t>relevant materials </a:t>
                      </a:r>
                      <a:r>
                        <a:rPr lang="en-IE" sz="1200" baseline="0" dirty="0" smtClean="0"/>
                        <a:t>across to make certain parts of your project.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Use </a:t>
                      </a:r>
                      <a:r>
                        <a:rPr lang="en-IE" sz="1200" b="1" u="none" baseline="0" dirty="0" smtClean="0"/>
                        <a:t>real images/ sketches of </a:t>
                      </a:r>
                      <a:r>
                        <a:rPr lang="en-IE" sz="1200" b="1" baseline="0" dirty="0" smtClean="0"/>
                        <a:t>each</a:t>
                      </a:r>
                      <a:r>
                        <a:rPr lang="en-IE" sz="1200" baseline="0" dirty="0" smtClean="0"/>
                        <a:t> of the different materials mentioned.</a:t>
                      </a:r>
                      <a:endParaRPr lang="en-IE" sz="1200" dirty="0" smtClean="0"/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endParaRPr lang="en-IE" sz="1200" dirty="0" smtClean="0"/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1200" dirty="0" smtClean="0">
                          <a:solidFill>
                            <a:srgbClr val="FF0000"/>
                          </a:solidFill>
                        </a:rPr>
                        <a:t>21-23</a:t>
                      </a:r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E" sz="1200" dirty="0" smtClean="0"/>
                        <a:t>Joining Methods</a:t>
                      </a:r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Glue joint (Hot, super, PVA glue </a:t>
                      </a:r>
                      <a:r>
                        <a:rPr lang="en-IE" sz="1200" baseline="0" dirty="0" err="1" smtClean="0"/>
                        <a:t>etc</a:t>
                      </a:r>
                      <a:r>
                        <a:rPr lang="en-IE" sz="1200" baseline="0" dirty="0" smtClean="0"/>
                        <a:t>)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Nail/pin joint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Screw joint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Mortise &amp; </a:t>
                      </a:r>
                      <a:r>
                        <a:rPr lang="en-IE" sz="1200" baseline="0" dirty="0" err="1" smtClean="0"/>
                        <a:t>tenon</a:t>
                      </a:r>
                      <a:r>
                        <a:rPr lang="en-IE" sz="1200" baseline="0" dirty="0" smtClean="0"/>
                        <a:t> Joint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Housing joint etc.</a:t>
                      </a:r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dirty="0" smtClean="0"/>
                        <a:t>Using </a:t>
                      </a:r>
                      <a:r>
                        <a:rPr lang="en-IE" sz="1200" b="1" dirty="0" smtClean="0"/>
                        <a:t>sketches and bullet points</a:t>
                      </a:r>
                      <a:r>
                        <a:rPr lang="en-IE" sz="1200" dirty="0" smtClean="0"/>
                        <a:t>, explain</a:t>
                      </a:r>
                      <a:r>
                        <a:rPr lang="en-IE" sz="1200" baseline="0" dirty="0" smtClean="0"/>
                        <a:t> </a:t>
                      </a:r>
                      <a:r>
                        <a:rPr lang="en-IE" sz="1200" dirty="0" smtClean="0"/>
                        <a:t>any of </a:t>
                      </a:r>
                      <a:r>
                        <a:rPr lang="en-IE" sz="1200" b="1" dirty="0" smtClean="0"/>
                        <a:t>the relevant </a:t>
                      </a:r>
                      <a:r>
                        <a:rPr lang="en-IE" sz="1200" dirty="0" smtClean="0"/>
                        <a:t>(and more) joining methods as listed across</a:t>
                      </a:r>
                      <a:r>
                        <a:rPr lang="en-IE" sz="1200" baseline="0" dirty="0" smtClean="0"/>
                        <a:t> and how you plan on using them in the manufacture of your project.</a:t>
                      </a:r>
                      <a:endParaRPr lang="en-IE" sz="1200" dirty="0" smtClean="0"/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1200" dirty="0" smtClean="0">
                          <a:solidFill>
                            <a:srgbClr val="FF0000"/>
                          </a:solidFill>
                        </a:rPr>
                        <a:t>24</a:t>
                      </a:r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E" sz="1200" dirty="0" smtClean="0"/>
                        <a:t>Working</a:t>
                      </a:r>
                      <a:r>
                        <a:rPr lang="en-IE" sz="1200" baseline="0" dirty="0" smtClean="0"/>
                        <a:t> Drawings and Sketches</a:t>
                      </a:r>
                    </a:p>
                    <a:p>
                      <a:endParaRPr lang="en-IE" sz="1200" dirty="0" smtClean="0"/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en-IE" sz="1200" baseline="0" dirty="0" smtClean="0"/>
                        <a:t>Put main heading in the </a:t>
                      </a:r>
                      <a:r>
                        <a:rPr lang="en-IE" sz="1200" b="1" baseline="0" dirty="0" smtClean="0"/>
                        <a:t>centre middle </a:t>
                      </a:r>
                      <a:r>
                        <a:rPr lang="en-IE" sz="1200" baseline="0" dirty="0" smtClean="0"/>
                        <a:t>of the page as the next 2 pages will be pencil drawings on A3 drawing paper</a:t>
                      </a:r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dirty="0" smtClean="0"/>
                        <a:t>In this section you will use A3 drawing paper to made a </a:t>
                      </a:r>
                      <a:r>
                        <a:rPr lang="en-IE" sz="1200" b="1" dirty="0" smtClean="0"/>
                        <a:t>scaled working drawing of your project </a:t>
                      </a:r>
                      <a:r>
                        <a:rPr lang="en-IE" sz="1200" dirty="0" smtClean="0"/>
                        <a:t>in pencil or using CAD or SolidWorks.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dirty="0" smtClean="0"/>
                        <a:t>It must show a </a:t>
                      </a:r>
                      <a:r>
                        <a:rPr lang="en-IE" sz="1200" b="1" dirty="0" smtClean="0"/>
                        <a:t>Elevation,</a:t>
                      </a:r>
                      <a:r>
                        <a:rPr lang="en-IE" sz="1200" b="1" baseline="0" dirty="0" smtClean="0"/>
                        <a:t> Plan and end view </a:t>
                      </a:r>
                      <a:r>
                        <a:rPr lang="en-IE" sz="1200" baseline="0" dirty="0" smtClean="0"/>
                        <a:t>of your project.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You must also </a:t>
                      </a:r>
                      <a:r>
                        <a:rPr lang="en-IE" sz="1200" b="1" baseline="0" dirty="0" smtClean="0"/>
                        <a:t>label and dimension each part </a:t>
                      </a:r>
                      <a:r>
                        <a:rPr lang="en-IE" sz="1200" baseline="0" dirty="0" smtClean="0"/>
                        <a:t>of the project.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endParaRPr lang="en-IE" sz="1200" dirty="0" smtClean="0"/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1200" dirty="0" smtClean="0">
                          <a:solidFill>
                            <a:srgbClr val="FF0000"/>
                          </a:solidFill>
                        </a:rPr>
                        <a:t>25</a:t>
                      </a:r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E" sz="1200" dirty="0" smtClean="0"/>
                        <a:t>Cutting List</a:t>
                      </a:r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endParaRPr lang="en-IE" sz="1200" baseline="0" dirty="0" smtClean="0"/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E" sz="1200" dirty="0" smtClean="0"/>
                        <a:t>Insert a table 20 rows x 6 columns</a:t>
                      </a:r>
                    </a:p>
                    <a:p>
                      <a:r>
                        <a:rPr lang="en-IE" sz="1200" dirty="0" smtClean="0"/>
                        <a:t>You must show on the table  the sizes and lengths of materials</a:t>
                      </a:r>
                      <a:r>
                        <a:rPr lang="en-IE" sz="1200" baseline="0" dirty="0" smtClean="0"/>
                        <a:t> to be cut for your project.</a:t>
                      </a:r>
                      <a:endParaRPr lang="en-IE" sz="1200" dirty="0" smtClean="0"/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IE" sz="1200" dirty="0" smtClean="0"/>
                        <a:t>Top headings</a:t>
                      </a:r>
                      <a:r>
                        <a:rPr lang="en-IE" sz="1200" baseline="0" dirty="0" smtClean="0"/>
                        <a:t> are :Part name, Number of, Material, Thickness, Width, Length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IE" sz="1200" baseline="0" dirty="0" smtClean="0"/>
                        <a:t>Now complete your cutting list under the given headings</a:t>
                      </a:r>
                      <a:endParaRPr lang="en-IE" sz="1200" dirty="0" smtClean="0"/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endParaRPr lang="en-IE" sz="1200" dirty="0" smtClean="0"/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8474596"/>
              </p:ext>
            </p:extLst>
          </p:nvPr>
        </p:nvGraphicFramePr>
        <p:xfrm>
          <a:off x="1600200" y="5410200"/>
          <a:ext cx="3048000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1263"/>
                <a:gridCol w="401052"/>
                <a:gridCol w="561474"/>
                <a:gridCol w="641685"/>
                <a:gridCol w="481263"/>
                <a:gridCol w="481263"/>
              </a:tblGrid>
              <a:tr h="294640">
                <a:tc>
                  <a:txBody>
                    <a:bodyPr/>
                    <a:lstStyle/>
                    <a:p>
                      <a:r>
                        <a:rPr lang="en-IE" sz="700" dirty="0" smtClean="0"/>
                        <a:t>Part name</a:t>
                      </a:r>
                      <a:endParaRPr lang="en-IE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IE" sz="700" dirty="0" err="1" smtClean="0"/>
                        <a:t>Nmbr</a:t>
                      </a:r>
                      <a:r>
                        <a:rPr lang="en-IE" sz="700" dirty="0" smtClean="0"/>
                        <a:t> of</a:t>
                      </a:r>
                      <a:endParaRPr lang="en-IE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IE" sz="700" dirty="0" smtClean="0"/>
                        <a:t>Material</a:t>
                      </a:r>
                      <a:endParaRPr lang="en-IE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IE" sz="700" dirty="0" smtClean="0"/>
                        <a:t>Thickness</a:t>
                      </a:r>
                      <a:endParaRPr lang="en-IE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IE" sz="700" dirty="0" smtClean="0"/>
                        <a:t>Width</a:t>
                      </a:r>
                      <a:endParaRPr lang="en-IE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IE" sz="700" dirty="0" smtClean="0"/>
                        <a:t>Length</a:t>
                      </a:r>
                      <a:endParaRPr lang="en-IE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8600">
                <a:tc>
                  <a:txBody>
                    <a:bodyPr/>
                    <a:lstStyle/>
                    <a:p>
                      <a:endParaRPr lang="en-IE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 sz="7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 sz="7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 sz="7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 sz="7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 sz="7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8600">
                <a:tc>
                  <a:txBody>
                    <a:bodyPr/>
                    <a:lstStyle/>
                    <a:p>
                      <a:endParaRPr lang="en-IE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 sz="7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 sz="7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 sz="7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8600">
                <a:tc>
                  <a:txBody>
                    <a:bodyPr/>
                    <a:lstStyle/>
                    <a:p>
                      <a:endParaRPr lang="en-IE" sz="7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 sz="7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 sz="7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IE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9718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9617118"/>
              </p:ext>
            </p:extLst>
          </p:nvPr>
        </p:nvGraphicFramePr>
        <p:xfrm>
          <a:off x="0" y="685800"/>
          <a:ext cx="9906001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/>
                <a:gridCol w="1352550"/>
                <a:gridCol w="2533650"/>
                <a:gridCol w="5410201"/>
              </a:tblGrid>
              <a:tr h="533400">
                <a:tc>
                  <a:txBody>
                    <a:bodyPr/>
                    <a:lstStyle/>
                    <a:p>
                      <a:r>
                        <a:rPr lang="en-IE" sz="1200" dirty="0" smtClean="0"/>
                        <a:t>Page</a:t>
                      </a:r>
                      <a:endParaRPr lang="en-IE" sz="1200" dirty="0"/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E" sz="1200" dirty="0" smtClean="0"/>
                        <a:t>Main Heading</a:t>
                      </a:r>
                    </a:p>
                    <a:p>
                      <a:r>
                        <a:rPr lang="en-IE" sz="1200" dirty="0" smtClean="0"/>
                        <a:t>(</a:t>
                      </a:r>
                      <a:r>
                        <a:rPr lang="en-IE" sz="1200" dirty="0" err="1" smtClean="0"/>
                        <a:t>Wordart</a:t>
                      </a:r>
                      <a:r>
                        <a:rPr lang="en-IE" sz="1200" dirty="0" smtClean="0"/>
                        <a:t> size 40)</a:t>
                      </a:r>
                      <a:endParaRPr lang="en-IE" sz="1200" dirty="0"/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E" sz="1200" dirty="0" smtClean="0"/>
                        <a:t>Sub</a:t>
                      </a:r>
                      <a:r>
                        <a:rPr lang="en-IE" sz="1200" baseline="0" dirty="0" smtClean="0"/>
                        <a:t> heading</a:t>
                      </a:r>
                    </a:p>
                    <a:p>
                      <a:r>
                        <a:rPr lang="en-IE" sz="1200" baseline="0" dirty="0" smtClean="0"/>
                        <a:t>(Different colour </a:t>
                      </a:r>
                      <a:r>
                        <a:rPr lang="en-IE" sz="1200" baseline="0" dirty="0" err="1" smtClean="0"/>
                        <a:t>Wordart</a:t>
                      </a:r>
                      <a:r>
                        <a:rPr lang="en-IE" sz="1200" baseline="0" dirty="0" smtClean="0"/>
                        <a:t> size 24)</a:t>
                      </a:r>
                      <a:endParaRPr lang="en-IE" sz="1200" dirty="0" smtClean="0"/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dirty="0" smtClean="0"/>
                        <a:t>Writing must be in a general</a:t>
                      </a:r>
                      <a:r>
                        <a:rPr lang="en-IE" sz="1200" baseline="0" dirty="0" smtClean="0"/>
                        <a:t> text box (Size 14) 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What to do in this section</a:t>
                      </a:r>
                      <a:endParaRPr lang="en-IE" sz="1200" dirty="0" smtClean="0"/>
                    </a:p>
                    <a:p>
                      <a:endParaRPr lang="en-IE" sz="1200" dirty="0" smtClean="0"/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1200" dirty="0" smtClean="0">
                          <a:solidFill>
                            <a:srgbClr val="FF0000"/>
                          </a:solidFill>
                        </a:rPr>
                        <a:t>26-40</a:t>
                      </a:r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E" sz="1200" dirty="0" smtClean="0"/>
                        <a:t>Project Manufacture</a:t>
                      </a:r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Making the foundations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Making the walls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Making the roof (Timbers, slates, felt etc.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Making the______________ etc.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Assembling the____________</a:t>
                      </a:r>
                      <a:r>
                        <a:rPr lang="en-IE" sz="1200" baseline="0" dirty="0" err="1" smtClean="0"/>
                        <a:t>etc</a:t>
                      </a:r>
                      <a:r>
                        <a:rPr lang="en-IE" sz="1200" baseline="0" dirty="0" smtClean="0"/>
                        <a:t>.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Thatching/ slating the roof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Laminating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Finishing(Varnishing/polishing etc.)</a:t>
                      </a:r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Explain</a:t>
                      </a:r>
                      <a:r>
                        <a:rPr lang="en-IE" sz="1200" b="0" baseline="0" dirty="0" smtClean="0"/>
                        <a:t> using plenty of </a:t>
                      </a:r>
                      <a:r>
                        <a:rPr lang="en-IE" sz="1200" b="1" baseline="0" dirty="0" smtClean="0"/>
                        <a:t>sketches and real pictures</a:t>
                      </a:r>
                      <a:r>
                        <a:rPr lang="en-IE" sz="1200" b="0" baseline="0" dirty="0" smtClean="0"/>
                        <a:t> how you manufactured </a:t>
                      </a:r>
                      <a:r>
                        <a:rPr lang="en-IE" sz="1200" b="1" baseline="0" dirty="0" smtClean="0"/>
                        <a:t>each of the key stages </a:t>
                      </a:r>
                      <a:r>
                        <a:rPr lang="en-IE" sz="1200" b="0" baseline="0" dirty="0" smtClean="0"/>
                        <a:t>of your project.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="1" baseline="0" dirty="0" smtClean="0"/>
                        <a:t>Picture/ sketch</a:t>
                      </a:r>
                      <a:r>
                        <a:rPr lang="en-IE" sz="1200" b="0" baseline="0" dirty="0" smtClean="0"/>
                        <a:t> on one side of page, supporting </a:t>
                      </a:r>
                      <a:r>
                        <a:rPr lang="en-IE" sz="1200" b="1" baseline="0" dirty="0" smtClean="0"/>
                        <a:t>bullet points </a:t>
                      </a:r>
                      <a:r>
                        <a:rPr lang="en-IE" sz="1200" b="0" baseline="0" dirty="0" smtClean="0"/>
                        <a:t>on the other side.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="0" baseline="0" dirty="0" smtClean="0"/>
                        <a:t>In this section, you must also mention if there was </a:t>
                      </a:r>
                      <a:r>
                        <a:rPr lang="en-IE" sz="1200" b="1" baseline="0" dirty="0" smtClean="0"/>
                        <a:t>any part of your original design that you changed slightly </a:t>
                      </a:r>
                      <a:r>
                        <a:rPr lang="en-IE" sz="1200" b="0" baseline="0" dirty="0" smtClean="0"/>
                        <a:t>and why it was/ had to be changed.</a:t>
                      </a:r>
                      <a:endParaRPr lang="en-IE" sz="1200" b="0" dirty="0" smtClean="0"/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endParaRPr lang="en-IE" sz="1200" dirty="0" smtClean="0"/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1200" dirty="0" smtClean="0">
                          <a:solidFill>
                            <a:srgbClr val="FF0000"/>
                          </a:solidFill>
                        </a:rPr>
                        <a:t>40-41</a:t>
                      </a:r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E" sz="1200" dirty="0" smtClean="0"/>
                        <a:t>Health and Safety</a:t>
                      </a:r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Use of the </a:t>
                      </a:r>
                      <a:r>
                        <a:rPr lang="en-IE" sz="1200" baseline="0" dirty="0" err="1" smtClean="0"/>
                        <a:t>Bandsaw</a:t>
                      </a:r>
                      <a:endParaRPr lang="en-IE" sz="1200" baseline="0" dirty="0" smtClean="0"/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Cutting out the card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Use of belt sander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Use of glue (Hot, PVA, super etc.)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Use of…..__________________</a:t>
                      </a:r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dirty="0" smtClean="0"/>
                        <a:t>Select any 2 of the across and discuss</a:t>
                      </a:r>
                      <a:r>
                        <a:rPr lang="en-IE" sz="1200" baseline="0" dirty="0" smtClean="0"/>
                        <a:t> using notes and real pictures and sketches </a:t>
                      </a:r>
                      <a:r>
                        <a:rPr lang="en-IE" sz="1200" b="1" baseline="0" dirty="0" smtClean="0"/>
                        <a:t>the health and safety issues </a:t>
                      </a:r>
                      <a:r>
                        <a:rPr lang="en-IE" sz="1200" baseline="0" dirty="0" smtClean="0"/>
                        <a:t>surrounding the mentioned procedure/ machine.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Use images of the safety signs associated with the machine mentioned.</a:t>
                      </a:r>
                      <a:endParaRPr lang="en-IE" sz="1200" dirty="0" smtClean="0"/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1200" dirty="0" smtClean="0">
                          <a:solidFill>
                            <a:srgbClr val="FF0000"/>
                          </a:solidFill>
                        </a:rPr>
                        <a:t>42-44</a:t>
                      </a:r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E" sz="1200" dirty="0" smtClean="0"/>
                        <a:t>Evaluation</a:t>
                      </a:r>
                      <a:endParaRPr lang="en-IE" sz="1200" baseline="0" dirty="0" smtClean="0"/>
                    </a:p>
                    <a:p>
                      <a:endParaRPr lang="en-IE" sz="1200" dirty="0" smtClean="0"/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endParaRPr lang="en-IE" sz="1200" baseline="0" dirty="0" smtClean="0"/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How my project turned out.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endParaRPr lang="en-IE" sz="1200" baseline="0" dirty="0" smtClean="0"/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If I were to do it again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endParaRPr lang="en-IE" sz="1200" baseline="0" dirty="0" smtClean="0"/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endParaRPr lang="en-IE" sz="1200" baseline="0" dirty="0" smtClean="0"/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Problems met and Solved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endParaRPr lang="en-IE" sz="1200" baseline="0" dirty="0" smtClean="0"/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Project vs Brief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endParaRPr lang="en-IE" sz="1200" baseline="0" dirty="0" smtClean="0"/>
                    </a:p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endParaRPr lang="en-IE" sz="1200" baseline="0" dirty="0" smtClean="0"/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en-IE" sz="1200" b="1" dirty="0" smtClean="0"/>
                        <a:t>DON’T BE</a:t>
                      </a:r>
                      <a:r>
                        <a:rPr lang="en-IE" sz="1200" b="1" baseline="0" dirty="0" smtClean="0"/>
                        <a:t> AFAID TO POINT OUT MISTAKES</a:t>
                      </a:r>
                      <a:r>
                        <a:rPr lang="en-IE" sz="1200" baseline="0" dirty="0" smtClean="0"/>
                        <a:t>! This is a </a:t>
                      </a:r>
                      <a:r>
                        <a:rPr lang="en-IE" sz="1200" b="1" baseline="0" dirty="0" smtClean="0"/>
                        <a:t>learning process</a:t>
                      </a:r>
                      <a:r>
                        <a:rPr lang="en-IE" sz="1200" baseline="0" dirty="0" smtClean="0"/>
                        <a:t>!</a:t>
                      </a:r>
                      <a:endParaRPr lang="en-IE" sz="1200" dirty="0" smtClean="0"/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dirty="0" smtClean="0"/>
                        <a:t>Overall</a:t>
                      </a:r>
                      <a:r>
                        <a:rPr lang="en-IE" sz="1200" baseline="0" dirty="0" smtClean="0"/>
                        <a:t> how did it work out, </a:t>
                      </a:r>
                      <a:r>
                        <a:rPr lang="en-IE" sz="1200" b="1" baseline="0" dirty="0" smtClean="0"/>
                        <a:t>what worked well and not so well</a:t>
                      </a:r>
                      <a:r>
                        <a:rPr lang="en-IE" sz="1200" baseline="0" dirty="0" smtClean="0"/>
                        <a:t>….Include </a:t>
                      </a:r>
                      <a:r>
                        <a:rPr lang="en-IE" sz="1200" b="1" baseline="0" dirty="0" smtClean="0"/>
                        <a:t>real pictures </a:t>
                      </a:r>
                      <a:r>
                        <a:rPr lang="en-IE" sz="1200" baseline="0" dirty="0" smtClean="0"/>
                        <a:t>etc.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dirty="0" smtClean="0"/>
                        <a:t>Point out the </a:t>
                      </a:r>
                      <a:r>
                        <a:rPr lang="en-IE" sz="1200" b="1" dirty="0" smtClean="0"/>
                        <a:t>changes you would make </a:t>
                      </a:r>
                      <a:r>
                        <a:rPr lang="en-IE" sz="1200" dirty="0" smtClean="0"/>
                        <a:t>if you were to do it all over again… Smaller</a:t>
                      </a:r>
                      <a:r>
                        <a:rPr lang="en-IE" sz="1200" baseline="0" dirty="0" smtClean="0"/>
                        <a:t> scale, better use of time, different use of materials, different methods etc.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Show and explain any </a:t>
                      </a:r>
                      <a:r>
                        <a:rPr lang="en-IE" sz="1200" b="1" baseline="0" dirty="0" smtClean="0"/>
                        <a:t>problems that you encountered</a:t>
                      </a:r>
                      <a:r>
                        <a:rPr lang="en-IE" sz="1200" baseline="0" dirty="0" smtClean="0"/>
                        <a:t> during the manufacture of your project and </a:t>
                      </a:r>
                      <a:r>
                        <a:rPr lang="en-IE" sz="1200" b="1" baseline="0" dirty="0" smtClean="0"/>
                        <a:t>how you solved/ fixed it</a:t>
                      </a:r>
                      <a:r>
                        <a:rPr lang="en-IE" sz="1200" baseline="0" dirty="0" smtClean="0"/>
                        <a:t>.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Copy and paste your </a:t>
                      </a:r>
                      <a:r>
                        <a:rPr lang="en-IE" sz="1200" b="1" baseline="0" dirty="0" smtClean="0"/>
                        <a:t>original brief</a:t>
                      </a:r>
                      <a:r>
                        <a:rPr lang="en-IE" sz="1200" baseline="0" dirty="0" smtClean="0"/>
                        <a:t> into this section and then underneath it, discuss how well </a:t>
                      </a:r>
                      <a:r>
                        <a:rPr lang="en-IE" sz="1200" b="1" baseline="0" dirty="0" smtClean="0"/>
                        <a:t>your project met/ didn’t meet the brief.</a:t>
                      </a:r>
                      <a:endParaRPr lang="en-IE" sz="1200" b="1" dirty="0" smtClean="0"/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6" name="Curved Connector 5"/>
          <p:cNvCxnSpPr/>
          <p:nvPr/>
        </p:nvCxnSpPr>
        <p:spPr>
          <a:xfrm>
            <a:off x="3752108" y="4953000"/>
            <a:ext cx="838200" cy="12700"/>
          </a:xfrm>
          <a:prstGeom prst="curvedConnector3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urved Connector 6"/>
          <p:cNvCxnSpPr/>
          <p:nvPr/>
        </p:nvCxnSpPr>
        <p:spPr>
          <a:xfrm>
            <a:off x="4038600" y="4572000"/>
            <a:ext cx="533400" cy="12700"/>
          </a:xfrm>
          <a:prstGeom prst="curvedConnector3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urved Connector 7"/>
          <p:cNvCxnSpPr/>
          <p:nvPr/>
        </p:nvCxnSpPr>
        <p:spPr>
          <a:xfrm>
            <a:off x="3619500" y="5791200"/>
            <a:ext cx="838200" cy="12700"/>
          </a:xfrm>
          <a:prstGeom prst="curvedConnector3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urved Connector 10"/>
          <p:cNvCxnSpPr/>
          <p:nvPr/>
        </p:nvCxnSpPr>
        <p:spPr>
          <a:xfrm>
            <a:off x="3997531" y="5486400"/>
            <a:ext cx="574469" cy="12700"/>
          </a:xfrm>
          <a:prstGeom prst="curvedConnector3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4788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6035464"/>
              </p:ext>
            </p:extLst>
          </p:nvPr>
        </p:nvGraphicFramePr>
        <p:xfrm>
          <a:off x="0" y="1295400"/>
          <a:ext cx="9906001" cy="3825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/>
                <a:gridCol w="1371600"/>
                <a:gridCol w="2514600"/>
                <a:gridCol w="5410201"/>
              </a:tblGrid>
              <a:tr h="533400">
                <a:tc>
                  <a:txBody>
                    <a:bodyPr/>
                    <a:lstStyle/>
                    <a:p>
                      <a:r>
                        <a:rPr lang="en-IE" sz="1200" dirty="0" smtClean="0"/>
                        <a:t>Page</a:t>
                      </a:r>
                      <a:endParaRPr lang="en-IE" sz="1200" dirty="0"/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E" sz="1200" dirty="0" smtClean="0"/>
                        <a:t>Main Heading</a:t>
                      </a:r>
                    </a:p>
                    <a:p>
                      <a:r>
                        <a:rPr lang="en-IE" sz="1200" dirty="0" smtClean="0"/>
                        <a:t>(</a:t>
                      </a:r>
                      <a:r>
                        <a:rPr lang="en-IE" sz="1200" dirty="0" err="1" smtClean="0"/>
                        <a:t>Wordart</a:t>
                      </a:r>
                      <a:r>
                        <a:rPr lang="en-IE" sz="1200" dirty="0" smtClean="0"/>
                        <a:t> size 40)</a:t>
                      </a:r>
                      <a:endParaRPr lang="en-IE" sz="1200" dirty="0"/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E" sz="1200" dirty="0" smtClean="0"/>
                        <a:t>Sub</a:t>
                      </a:r>
                      <a:r>
                        <a:rPr lang="en-IE" sz="1200" baseline="0" dirty="0" smtClean="0"/>
                        <a:t> heading</a:t>
                      </a:r>
                    </a:p>
                    <a:p>
                      <a:r>
                        <a:rPr lang="en-IE" sz="1200" baseline="0" dirty="0" smtClean="0"/>
                        <a:t>(Different colour </a:t>
                      </a:r>
                      <a:r>
                        <a:rPr lang="en-IE" sz="1200" baseline="0" dirty="0" err="1" smtClean="0"/>
                        <a:t>Wordart</a:t>
                      </a:r>
                      <a:r>
                        <a:rPr lang="en-IE" sz="1200" baseline="0" dirty="0" smtClean="0"/>
                        <a:t> size 24)</a:t>
                      </a:r>
                      <a:endParaRPr lang="en-IE" sz="1200" dirty="0" smtClean="0"/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dirty="0" smtClean="0"/>
                        <a:t>Writing must be in a general</a:t>
                      </a:r>
                      <a:r>
                        <a:rPr lang="en-IE" sz="1200" baseline="0" dirty="0" smtClean="0"/>
                        <a:t> text box (Size 14) 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What to do in this section</a:t>
                      </a:r>
                      <a:endParaRPr lang="en-IE" sz="1200" dirty="0" smtClean="0"/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1200" dirty="0" smtClean="0">
                          <a:solidFill>
                            <a:srgbClr val="FF0000"/>
                          </a:solidFill>
                        </a:rPr>
                        <a:t>45-46</a:t>
                      </a:r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E" sz="1200" dirty="0" smtClean="0"/>
                        <a:t>Conclusion</a:t>
                      </a:r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What I learned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New skills/techniques/tools learned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Thank you note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endParaRPr lang="en-IE" sz="1200" baseline="0" dirty="0" smtClean="0"/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dirty="0" smtClean="0"/>
                        <a:t>Explain</a:t>
                      </a:r>
                      <a:r>
                        <a:rPr lang="en-IE" sz="1200" baseline="0" dirty="0" smtClean="0"/>
                        <a:t> the </a:t>
                      </a:r>
                      <a:r>
                        <a:rPr lang="en-IE" sz="1200" b="1" baseline="0" dirty="0" smtClean="0"/>
                        <a:t>overall learning that took place </a:t>
                      </a:r>
                      <a:r>
                        <a:rPr lang="en-IE" sz="1200" baseline="0" dirty="0" smtClean="0"/>
                        <a:t>(I learned more about …________)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Explain and show </a:t>
                      </a:r>
                      <a:r>
                        <a:rPr lang="en-IE" sz="1200" b="1" baseline="0" dirty="0" smtClean="0"/>
                        <a:t>any new tool/skill/technique you learned </a:t>
                      </a:r>
                      <a:r>
                        <a:rPr lang="en-IE" sz="1200" baseline="0" dirty="0" smtClean="0"/>
                        <a:t>etc.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I would like to thank (Teacher, class mates, parents, neighbour)_________ for helping me when..</a:t>
                      </a:r>
                      <a:r>
                        <a:rPr lang="en-IE" sz="1200" baseline="0" dirty="0" err="1" smtClean="0"/>
                        <a:t>etc</a:t>
                      </a:r>
                      <a:r>
                        <a:rPr lang="en-IE" sz="1200" baseline="0" dirty="0" smtClean="0"/>
                        <a:t>..________ (Thank the people who made your project possible and how they helped you)</a:t>
                      </a:r>
                      <a:endParaRPr lang="en-IE" sz="1200" dirty="0" smtClean="0"/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1200" dirty="0" smtClean="0">
                          <a:solidFill>
                            <a:srgbClr val="FF0000"/>
                          </a:solidFill>
                        </a:rPr>
                        <a:t>47-52</a:t>
                      </a:r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E" sz="1200" dirty="0" smtClean="0"/>
                        <a:t>Experiments</a:t>
                      </a:r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IE" sz="1200" baseline="0" dirty="0" smtClean="0"/>
                        <a:t>Experiment 1: ________________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Experiment 2: ________________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Experiment 3: ________________</a:t>
                      </a:r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dirty="0" smtClean="0"/>
                        <a:t>You must complete</a:t>
                      </a:r>
                      <a:r>
                        <a:rPr lang="en-IE" sz="1200" baseline="0" dirty="0" smtClean="0"/>
                        <a:t> </a:t>
                      </a:r>
                      <a:r>
                        <a:rPr lang="en-IE" sz="1200" b="1" u="sng" baseline="0" dirty="0" smtClean="0"/>
                        <a:t>3 simple</a:t>
                      </a:r>
                      <a:r>
                        <a:rPr lang="en-IE" sz="1200" u="sng" baseline="0" dirty="0" smtClean="0"/>
                        <a:t> </a:t>
                      </a:r>
                      <a:r>
                        <a:rPr lang="en-IE" sz="1200" baseline="0" dirty="0" smtClean="0"/>
                        <a:t>experiments related to </a:t>
                      </a:r>
                      <a:r>
                        <a:rPr lang="en-IE" sz="1200" b="1" baseline="0" dirty="0" smtClean="0"/>
                        <a:t>any aspect of the construction studies subject</a:t>
                      </a:r>
                      <a:r>
                        <a:rPr lang="en-IE" sz="1200" baseline="0" dirty="0" smtClean="0"/>
                        <a:t>.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aseline="0" dirty="0" smtClean="0"/>
                        <a:t>Each experiment follows </a:t>
                      </a:r>
                      <a:r>
                        <a:rPr lang="en-IE" sz="1200" b="1" baseline="0" dirty="0" smtClean="0"/>
                        <a:t>6 main headings: 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="1" baseline="0" dirty="0" smtClean="0"/>
                        <a:t>Objective: </a:t>
                      </a:r>
                      <a:r>
                        <a:rPr lang="en-IE" sz="1200" baseline="0" dirty="0" smtClean="0"/>
                        <a:t>(What the experiment has to show)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="1" baseline="0" dirty="0" smtClean="0"/>
                        <a:t>Hypothesis: </a:t>
                      </a:r>
                      <a:r>
                        <a:rPr lang="en-IE" sz="1200" baseline="0" dirty="0" smtClean="0"/>
                        <a:t>(What you expect to find by doing the experiment)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="1" baseline="0" dirty="0" smtClean="0"/>
                        <a:t>Equipment: </a:t>
                      </a:r>
                      <a:r>
                        <a:rPr lang="en-IE" sz="1200" baseline="0" dirty="0" smtClean="0"/>
                        <a:t>(Bullet point list the equipment needed and include a real picture/ sketch of the set up of the experiment)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="1" baseline="0" dirty="0" smtClean="0"/>
                        <a:t>Procedure: </a:t>
                      </a:r>
                      <a:r>
                        <a:rPr lang="en-IE" sz="1200" baseline="0" dirty="0" smtClean="0"/>
                        <a:t>(Bullet point list the step by step procedure of the experiment)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="1" baseline="0" dirty="0" smtClean="0"/>
                        <a:t>Results: </a:t>
                      </a:r>
                      <a:r>
                        <a:rPr lang="en-IE" sz="1200" baseline="0" dirty="0" smtClean="0"/>
                        <a:t>(Explain/illustrate the results of the experiment… use a grid if multiple results are recorded.)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IE" sz="1200" b="1" baseline="0" dirty="0" smtClean="0"/>
                        <a:t>Conclusion: </a:t>
                      </a:r>
                      <a:r>
                        <a:rPr lang="en-IE" sz="1200" baseline="0" dirty="0" smtClean="0"/>
                        <a:t>(Discuss what you have </a:t>
                      </a:r>
                      <a:r>
                        <a:rPr lang="en-IE" sz="1200" b="1" baseline="0" dirty="0" smtClean="0"/>
                        <a:t>learned</a:t>
                      </a:r>
                      <a:r>
                        <a:rPr lang="en-IE" sz="1200" baseline="0" dirty="0" smtClean="0"/>
                        <a:t> from the results of the experiment </a:t>
                      </a:r>
                      <a:r>
                        <a:rPr lang="en-IE" sz="1200" b="1" u="sng" baseline="0" dirty="0" smtClean="0"/>
                        <a:t>and</a:t>
                      </a:r>
                      <a:r>
                        <a:rPr lang="en-IE" sz="1200" baseline="0" dirty="0" smtClean="0"/>
                        <a:t> how this </a:t>
                      </a:r>
                      <a:r>
                        <a:rPr lang="en-IE" sz="1200" b="1" baseline="0" dirty="0" smtClean="0"/>
                        <a:t>applies to the given aspect of construction studies</a:t>
                      </a:r>
                      <a:r>
                        <a:rPr lang="en-IE" sz="1200" baseline="0" dirty="0" smtClean="0"/>
                        <a:t>.)  </a:t>
                      </a:r>
                      <a:endParaRPr lang="en-IE" sz="1200" dirty="0" smtClean="0"/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5" name="Curved Connector 4"/>
          <p:cNvCxnSpPr/>
          <p:nvPr/>
        </p:nvCxnSpPr>
        <p:spPr>
          <a:xfrm>
            <a:off x="3347357" y="1981200"/>
            <a:ext cx="1148443" cy="12700"/>
          </a:xfrm>
          <a:prstGeom prst="curvedConnector3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urved Connector 6"/>
          <p:cNvCxnSpPr/>
          <p:nvPr/>
        </p:nvCxnSpPr>
        <p:spPr>
          <a:xfrm>
            <a:off x="3352305" y="2514600"/>
            <a:ext cx="1143495" cy="12700"/>
          </a:xfrm>
          <a:prstGeom prst="curvedConnector3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urved Connector 7"/>
          <p:cNvCxnSpPr/>
          <p:nvPr/>
        </p:nvCxnSpPr>
        <p:spPr>
          <a:xfrm>
            <a:off x="4185062" y="2133600"/>
            <a:ext cx="419100" cy="6350"/>
          </a:xfrm>
          <a:prstGeom prst="curvedConnector3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911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1715</TotalTime>
  <Words>1637</Words>
  <Application>Microsoft Office PowerPoint</Application>
  <PresentationFormat>A4 Paper (210x297 mm)</PresentationFormat>
  <Paragraphs>209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PJ</dc:creator>
  <cp:lastModifiedBy>Marie Monaghan</cp:lastModifiedBy>
  <cp:revision>72</cp:revision>
  <cp:lastPrinted>2014-09-29T21:01:20Z</cp:lastPrinted>
  <dcterms:created xsi:type="dcterms:W3CDTF">2006-08-16T00:00:00Z</dcterms:created>
  <dcterms:modified xsi:type="dcterms:W3CDTF">2015-03-02T17:04:00Z</dcterms:modified>
</cp:coreProperties>
</file>