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3" r:id="rId4"/>
    <p:sldId id="260" r:id="rId5"/>
    <p:sldId id="264" r:id="rId6"/>
    <p:sldId id="268" r:id="rId7"/>
    <p:sldId id="269" r:id="rId8"/>
    <p:sldId id="265" r:id="rId9"/>
    <p:sldId id="266" r:id="rId10"/>
    <p:sldId id="270" r:id="rId11"/>
    <p:sldId id="267" r:id="rId12"/>
    <p:sldId id="271" r:id="rId13"/>
    <p:sldId id="273" r:id="rId14"/>
    <p:sldId id="274" r:id="rId15"/>
    <p:sldId id="275" r:id="rId16"/>
    <p:sldId id="280" r:id="rId17"/>
    <p:sldId id="276" r:id="rId18"/>
    <p:sldId id="277" r:id="rId19"/>
    <p:sldId id="278" r:id="rId20"/>
    <p:sldId id="279" r:id="rId21"/>
    <p:sldId id="272" r:id="rId22"/>
    <p:sldId id="261" r:id="rId23"/>
    <p:sldId id="259" r:id="rId24"/>
    <p:sldId id="281" r:id="rId25"/>
    <p:sldId id="282" r:id="rId26"/>
    <p:sldId id="283" r:id="rId27"/>
    <p:sldId id="284" r:id="rId28"/>
  </p:sldIdLst>
  <p:sldSz cx="6858000" cy="9906000" type="A4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448" y="-25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6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4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365256" y="547416"/>
            <a:ext cx="3979167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Leaving </a:t>
            </a:r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Certificate</a:t>
            </a:r>
          </a:p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Construction </a:t>
            </a:r>
            <a:r>
              <a:rPr lang="en-IE" sz="3200" b="1" spc="50" dirty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Studies </a:t>
            </a:r>
            <a:endParaRPr lang="en-IE" sz="3200" b="1" spc="50" dirty="0" smtClean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Design </a:t>
            </a:r>
            <a:r>
              <a:rPr lang="en-IE" sz="3200" b="1" spc="50" dirty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portfolio 2015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49839" y="8305800"/>
            <a:ext cx="3810000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Candidate Exam No.:___________</a:t>
            </a:r>
            <a:endParaRPr lang="en-IE" sz="1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13454" y="2819400"/>
            <a:ext cx="4882770" cy="48041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2081639" y="4935598"/>
            <a:ext cx="2546399" cy="275588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100" i="1" dirty="0" smtClean="0">
                <a:ea typeface="Calibri"/>
                <a:cs typeface="Times New Roman"/>
              </a:rPr>
              <a:t>Real picture taken of your finished project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559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94621" y="1020726"/>
            <a:ext cx="5065253" cy="47284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91855" y="304800"/>
            <a:ext cx="1736945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Design Idea 3: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692" y="6096000"/>
            <a:ext cx="6549114" cy="366254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this design idea shows :  _________________________________________________________________________________ 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How my previous design idea influenced this one: 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Disadvantages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158" y="866837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194" y="5274009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4447" y="5427898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0952" y="1174614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4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4649" y="0"/>
            <a:ext cx="2600392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Final Solution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94621" y="1020726"/>
            <a:ext cx="5065253" cy="47284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TextBox 5"/>
          <p:cNvSpPr txBox="1"/>
          <p:nvPr/>
        </p:nvSpPr>
        <p:spPr>
          <a:xfrm>
            <a:off x="152692" y="6096000"/>
            <a:ext cx="6549114" cy="353430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Description of my final solution:  _________________________________________________________________________________ 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How my 3 possible design ideas influenced my final solution: 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 :   _________________________________________________________________________________ __________________________________________________________________________________________________________________________________________________________________ 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158" y="866837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194" y="5274009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4447" y="5427898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0952" y="1174614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699" y="637708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557" y="947924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27732" y="637708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>
            <a:off x="2426130" y="0"/>
            <a:ext cx="1857432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Materials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803" y="2373174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661" y="2824821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27732" y="252706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263841" y="4374580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699" y="4826226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250770" y="452846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TextBox 14"/>
          <p:cNvSpPr txBox="1"/>
          <p:nvPr/>
        </p:nvSpPr>
        <p:spPr>
          <a:xfrm>
            <a:off x="299283" y="6260996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141" y="6712642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86212" y="6414885"/>
            <a:ext cx="2340278" cy="1439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TextBox 17"/>
          <p:cNvSpPr txBox="1"/>
          <p:nvPr/>
        </p:nvSpPr>
        <p:spPr>
          <a:xfrm>
            <a:off x="263840" y="8233522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6699" y="8706145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50770" y="815212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9061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699" y="637708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557" y="947924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27732" y="637708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>
            <a:off x="1806797" y="0"/>
            <a:ext cx="3096105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Joining Methods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0803" y="2373174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661" y="2824821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227732" y="252706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263841" y="4374580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699" y="4826226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50770" y="452846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299283" y="6260996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141" y="6712642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286212" y="6414885"/>
            <a:ext cx="2340278" cy="1439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TextBox 14"/>
          <p:cNvSpPr txBox="1"/>
          <p:nvPr/>
        </p:nvSpPr>
        <p:spPr>
          <a:xfrm>
            <a:off x="263840" y="8233522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6699" y="8706145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50770" y="815212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2429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/>
          <p:cNvSpPr txBox="1"/>
          <p:nvPr/>
        </p:nvSpPr>
        <p:spPr>
          <a:xfrm rot="16200000">
            <a:off x="2928703" y="6627911"/>
            <a:ext cx="137160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ELEVATION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6" name="Straight Connector 5"/>
          <p:cNvCxnSpPr>
            <a:stCxn id="3" idx="0"/>
            <a:endCxn id="3" idx="2"/>
          </p:cNvCxnSpPr>
          <p:nvPr/>
        </p:nvCxnSpPr>
        <p:spPr>
          <a:xfrm>
            <a:off x="3429000" y="0"/>
            <a:ext cx="0" cy="990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4117777"/>
            <a:ext cx="68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6200000">
            <a:off x="6137078" y="6695248"/>
            <a:ext cx="838201" cy="30777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2957982" y="2208311"/>
            <a:ext cx="137160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 VIEW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5490917" y="566864"/>
            <a:ext cx="1933947" cy="80021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dirty="0" smtClean="0">
                <a:ea typeface="Calibri"/>
                <a:cs typeface="Times New Roman"/>
              </a:rPr>
              <a:t>CONSTRUCTION STUDIES 2015 EXAM_NUMBER:_____________DATE:______/____/___________SCALE:_____1:_______________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1202778" y="1332072"/>
            <a:ext cx="3004232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This is a 2D drawing of 3 different views of your project. This is to be completed on A3 drawing paper.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7925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3369" y="0"/>
            <a:ext cx="2162964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Cutting List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42630"/>
              </p:ext>
            </p:extLst>
          </p:nvPr>
        </p:nvGraphicFramePr>
        <p:xfrm>
          <a:off x="76201" y="990600"/>
          <a:ext cx="6767623" cy="694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023"/>
                <a:gridCol w="1066800"/>
                <a:gridCol w="990600"/>
                <a:gridCol w="1219200"/>
                <a:gridCol w="914400"/>
                <a:gridCol w="990600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Part Name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Number of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Material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Thickness (mm)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Width (mm)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Length (mm)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820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699" y="637708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Making The 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557" y="947924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27732" y="637708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>
            <a:off x="1448818" y="0"/>
            <a:ext cx="381207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Project Manufacture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661" y="2824821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227732" y="252706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206699" y="4826226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50770" y="452846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TextBox 12"/>
          <p:cNvSpPr txBox="1"/>
          <p:nvPr/>
        </p:nvSpPr>
        <p:spPr>
          <a:xfrm>
            <a:off x="242141" y="6712642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286212" y="6414885"/>
            <a:ext cx="2340278" cy="1439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TextBox 15"/>
          <p:cNvSpPr txBox="1"/>
          <p:nvPr/>
        </p:nvSpPr>
        <p:spPr>
          <a:xfrm>
            <a:off x="206699" y="8706145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50770" y="815212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TextBox 17"/>
          <p:cNvSpPr txBox="1"/>
          <p:nvPr/>
        </p:nvSpPr>
        <p:spPr>
          <a:xfrm>
            <a:off x="183661" y="2381318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Making The 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192" y="4277666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8673" y="6265707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7257" y="8152124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31735" y="584867"/>
            <a:ext cx="1726265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taken in class of the key stage in question.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9356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9557" y="741194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27732" y="430978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183661" y="2618091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27732" y="232033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206699" y="4619496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250770" y="432173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242141" y="6505912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86212" y="6208155"/>
            <a:ext cx="2340278" cy="1439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TextBox 10"/>
          <p:cNvSpPr txBox="1"/>
          <p:nvPr/>
        </p:nvSpPr>
        <p:spPr>
          <a:xfrm>
            <a:off x="206699" y="8499415"/>
            <a:ext cx="3805919" cy="11417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0770" y="7945394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226192" y="4070936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8673" y="6058977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7257" y="7945394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93218" y="0"/>
            <a:ext cx="1726265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taken in class of the key stage in question.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3661" y="2177119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2741" y="277089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99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699" y="791596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Using The 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2338" y="3332194"/>
            <a:ext cx="2460301" cy="18407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>
            <a:off x="1700109" y="0"/>
            <a:ext cx="330949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Health and Safety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7078" y="5367277"/>
            <a:ext cx="352710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Use of ____________________: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2" descr="http://www.en.bradyeurope.com/images/products/3550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4" t="8628" r="6274" b="7451"/>
          <a:stretch/>
        </p:blipFill>
        <p:spPr bwMode="auto">
          <a:xfrm>
            <a:off x="2844598" y="3277769"/>
            <a:ext cx="566661" cy="566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ounded Rectangle 21"/>
          <p:cNvSpPr/>
          <p:nvPr/>
        </p:nvSpPr>
        <p:spPr>
          <a:xfrm>
            <a:off x="4207078" y="3379091"/>
            <a:ext cx="2381615" cy="1827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TextBox 22"/>
          <p:cNvSpPr txBox="1"/>
          <p:nvPr/>
        </p:nvSpPr>
        <p:spPr>
          <a:xfrm>
            <a:off x="84994" y="5865006"/>
            <a:ext cx="6544406" cy="183537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I used it for:  _________________________________________________________________________________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How I safety used it and associated safety precautions:  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Associated PPE :   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5152" y="1209432"/>
            <a:ext cx="6544406" cy="183537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I used it for:  _________________________________________________________________________________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How I safety used it and associated safety precautions:  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Associated PPE :   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06699" y="7783723"/>
            <a:ext cx="2460301" cy="18407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6" name="Rounded Rectangle 25"/>
          <p:cNvSpPr/>
          <p:nvPr/>
        </p:nvSpPr>
        <p:spPr>
          <a:xfrm>
            <a:off x="4019185" y="7810014"/>
            <a:ext cx="2381615" cy="1827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TextBox 17"/>
          <p:cNvSpPr txBox="1"/>
          <p:nvPr/>
        </p:nvSpPr>
        <p:spPr>
          <a:xfrm>
            <a:off x="3712613" y="3143117"/>
            <a:ext cx="2915015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taken in class of you using machine etc.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" name="AutoShape 2" descr="Image result for ear muff sig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6" name="AutoShape 7" descr="Image result for lab coat sig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7"/>
          <a:stretch/>
        </p:blipFill>
        <p:spPr bwMode="auto">
          <a:xfrm>
            <a:off x="3498201" y="3820232"/>
            <a:ext cx="622097" cy="6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1" descr="Image result for ear muff sig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69"/>
          <a:stretch/>
        </p:blipFill>
        <p:spPr bwMode="auto">
          <a:xfrm>
            <a:off x="2789521" y="4292627"/>
            <a:ext cx="621738" cy="60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344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558" y="1198550"/>
            <a:ext cx="314815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How my project turned out: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227732" y="637708"/>
            <a:ext cx="255406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>
            <a:off x="2339000" y="0"/>
            <a:ext cx="203171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Evaluation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60948" y="5410200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203750" y="4921803"/>
            <a:ext cx="263573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If I were to do it again: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1735" y="584867"/>
            <a:ext cx="1650065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 of end product.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58" y="1752600"/>
            <a:ext cx="3969648" cy="23442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worked well:  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didn’t work so well:  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5152" y="5410200"/>
            <a:ext cx="3969648" cy="387490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Scale of project:  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Better use of time:  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Different use of materials: 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Different methods:  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cxnSp>
        <p:nvCxnSpPr>
          <p:cNvPr id="18" name="Curved Connector 17"/>
          <p:cNvCxnSpPr/>
          <p:nvPr/>
        </p:nvCxnSpPr>
        <p:spPr>
          <a:xfrm>
            <a:off x="3852377" y="5476969"/>
            <a:ext cx="872023" cy="80185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370710" y="772497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Rounded Rectangle 20"/>
          <p:cNvSpPr/>
          <p:nvPr/>
        </p:nvSpPr>
        <p:spPr>
          <a:xfrm>
            <a:off x="4227732" y="2563675"/>
            <a:ext cx="2531974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16" name="Curved Connector 15"/>
          <p:cNvCxnSpPr/>
          <p:nvPr/>
        </p:nvCxnSpPr>
        <p:spPr>
          <a:xfrm>
            <a:off x="3852377" y="7551152"/>
            <a:ext cx="872023" cy="526048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>
            <a:off x="3963498" y="9081217"/>
            <a:ext cx="760902" cy="1905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flipV="1">
            <a:off x="3852377" y="1579550"/>
            <a:ext cx="657497" cy="40165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>
            <a:off x="3791720" y="3200400"/>
            <a:ext cx="872023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325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27795" y="0"/>
            <a:ext cx="325409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Table of Contents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382804"/>
              </p:ext>
            </p:extLst>
          </p:nvPr>
        </p:nvGraphicFramePr>
        <p:xfrm>
          <a:off x="763021" y="1143000"/>
          <a:ext cx="5183643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1830843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Page Heading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Page Number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Cover Page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           1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Table of Contents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           2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Brief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           3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Analysis of Brief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           4 - __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Research and Investigation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Development</a:t>
                      </a:r>
                      <a:r>
                        <a:rPr lang="en-IE" baseline="0" dirty="0" smtClean="0"/>
                        <a:t> of</a:t>
                      </a:r>
                      <a:r>
                        <a:rPr lang="en-IE" dirty="0" smtClean="0"/>
                        <a:t> Design Ideas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Final Solution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Materials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Joining</a:t>
                      </a:r>
                      <a:r>
                        <a:rPr lang="en-IE" baseline="0" dirty="0" smtClean="0"/>
                        <a:t> Methods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Working Drawings and Sketches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Cutting List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Project Manufacture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Health</a:t>
                      </a:r>
                      <a:r>
                        <a:rPr lang="en-IE" baseline="0" dirty="0" smtClean="0"/>
                        <a:t> and Safety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Evaluation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Conclusion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Experiments</a:t>
                      </a:r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3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449480" y="263597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TextBox 10"/>
          <p:cNvSpPr txBox="1"/>
          <p:nvPr/>
        </p:nvSpPr>
        <p:spPr>
          <a:xfrm>
            <a:off x="295231" y="-32148"/>
            <a:ext cx="290516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Problems met and solved: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684" y="317822"/>
            <a:ext cx="3969648" cy="387490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Problem 1 met:  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Problem 1 solved:  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Problem 2 met: 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Problem 2 solved:  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cxnSp>
        <p:nvCxnSpPr>
          <p:cNvPr id="13" name="Curved Connector 12"/>
          <p:cNvCxnSpPr/>
          <p:nvPr/>
        </p:nvCxnSpPr>
        <p:spPr>
          <a:xfrm>
            <a:off x="3940909" y="493231"/>
            <a:ext cx="1088291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459242" y="2360241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15" name="Curved Connector 14"/>
          <p:cNvCxnSpPr/>
          <p:nvPr/>
        </p:nvCxnSpPr>
        <p:spPr>
          <a:xfrm>
            <a:off x="3940909" y="2567414"/>
            <a:ext cx="1088291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>
            <a:off x="4052030" y="3419360"/>
            <a:ext cx="760902" cy="1905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4303964" y="6252696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TextBox 17"/>
          <p:cNvSpPr txBox="1"/>
          <p:nvPr/>
        </p:nvSpPr>
        <p:spPr>
          <a:xfrm>
            <a:off x="212909" y="4383766"/>
            <a:ext cx="200559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Project vs Brief: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382" y="7054247"/>
            <a:ext cx="3969648" cy="1919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Elements of my project </a:t>
            </a:r>
            <a:r>
              <a:rPr lang="en-IE" sz="1200" b="1" u="sng" dirty="0" smtClean="0">
                <a:ea typeface="Calibri"/>
                <a:cs typeface="Times New Roman"/>
              </a:rPr>
              <a:t>that meets the brief</a:t>
            </a:r>
            <a:r>
              <a:rPr lang="en-IE" sz="1200" dirty="0" smtClean="0">
                <a:ea typeface="Calibri"/>
                <a:cs typeface="Times New Roman"/>
              </a:rPr>
              <a:t>:  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Elements of my project </a:t>
            </a:r>
            <a:r>
              <a:rPr lang="en-IE" sz="1200" b="1" u="sng" dirty="0" smtClean="0">
                <a:ea typeface="Calibri"/>
                <a:cs typeface="Times New Roman"/>
              </a:rPr>
              <a:t>that doesn’t meet the brief</a:t>
            </a:r>
            <a:r>
              <a:rPr lang="en-IE" sz="1200" dirty="0" smtClean="0">
                <a:ea typeface="Calibri"/>
                <a:cs typeface="Times New Roman"/>
              </a:rPr>
              <a:t>:  _____________________________________________________________________________________________________________________________________________</a:t>
            </a:r>
          </a:p>
        </p:txBody>
      </p:sp>
      <p:cxnSp>
        <p:nvCxnSpPr>
          <p:cNvPr id="20" name="Curved Connector 19"/>
          <p:cNvCxnSpPr/>
          <p:nvPr/>
        </p:nvCxnSpPr>
        <p:spPr>
          <a:xfrm>
            <a:off x="3858587" y="1599910"/>
            <a:ext cx="872023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4294598" y="8168762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22" name="Curved Connector 21"/>
          <p:cNvCxnSpPr/>
          <p:nvPr/>
        </p:nvCxnSpPr>
        <p:spPr>
          <a:xfrm flipV="1">
            <a:off x="3858587" y="6629400"/>
            <a:ext cx="626467" cy="595525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/>
          <p:nvPr/>
        </p:nvCxnSpPr>
        <p:spPr>
          <a:xfrm>
            <a:off x="3858587" y="7543800"/>
            <a:ext cx="1170613" cy="1905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63907" y="4846938"/>
            <a:ext cx="6407175" cy="128240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Design and make___________________________________________________________________ __________________________________________________________________________________________________________________________________________________________________</a:t>
            </a:r>
            <a:endParaRPr lang="en-IE" sz="1050" dirty="0">
              <a:ea typeface="Calibri"/>
              <a:cs typeface="Times New Roma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13574" y="5321370"/>
            <a:ext cx="187148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Original brief wrote down again.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64880" y="1927210"/>
            <a:ext cx="2106202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of any problem encountered and after you solved it</a:t>
            </a:r>
            <a:endParaRPr lang="en-IE" sz="1000" i="1" dirty="0">
              <a:ea typeface="Calibri"/>
              <a:cs typeface="Times New Roman"/>
            </a:endParaRPr>
          </a:p>
        </p:txBody>
      </p:sp>
      <p:cxnSp>
        <p:nvCxnSpPr>
          <p:cNvPr id="32" name="Curved Connector 31"/>
          <p:cNvCxnSpPr/>
          <p:nvPr/>
        </p:nvCxnSpPr>
        <p:spPr>
          <a:xfrm>
            <a:off x="3882951" y="8382000"/>
            <a:ext cx="847659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>
            <a:off x="3858587" y="8973747"/>
            <a:ext cx="626467" cy="551253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/>
          <p:nvPr/>
        </p:nvCxnSpPr>
        <p:spPr>
          <a:xfrm flipV="1">
            <a:off x="2116969" y="5867400"/>
            <a:ext cx="1350525" cy="1059762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/>
          <p:cNvCxnSpPr/>
          <p:nvPr/>
        </p:nvCxnSpPr>
        <p:spPr>
          <a:xfrm rot="5400000" flipH="1" flipV="1">
            <a:off x="185194" y="6256179"/>
            <a:ext cx="797822" cy="544145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210090" y="7918194"/>
            <a:ext cx="259080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to support what you are saying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9548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558" y="584867"/>
            <a:ext cx="181964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What I learned: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227732" y="1295400"/>
            <a:ext cx="255406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2302326" y="0"/>
            <a:ext cx="2105064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Conclusion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1215" y="804622"/>
            <a:ext cx="1650065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 of end product.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558" y="939274"/>
            <a:ext cx="3969648" cy="47243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Careful project design:  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Planning/Time management:  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Dedication to work: 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Personal qualities:  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249826" y="3493371"/>
            <a:ext cx="2531974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3852377" y="1579550"/>
            <a:ext cx="657497" cy="40165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/>
          <p:nvPr/>
        </p:nvCxnSpPr>
        <p:spPr>
          <a:xfrm>
            <a:off x="3637851" y="3476383"/>
            <a:ext cx="872023" cy="181217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45256" y="5818319"/>
            <a:ext cx="405867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New skills/techniques/tools learned: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680006" y="5995291"/>
            <a:ext cx="1868268" cy="14004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4669120" y="5663644"/>
            <a:ext cx="1854486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 of the new skills/techniques/tools learned.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257" y="6172726"/>
            <a:ext cx="3969648" cy="23442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________________________ :  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________________________  : 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669120" y="7432409"/>
            <a:ext cx="1868268" cy="13816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15" name="Curved Connector 14"/>
          <p:cNvCxnSpPr/>
          <p:nvPr/>
        </p:nvCxnSpPr>
        <p:spPr>
          <a:xfrm>
            <a:off x="3975183" y="6396941"/>
            <a:ext cx="716032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>
            <a:off x="3947116" y="7620000"/>
            <a:ext cx="872023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6229" y="8660176"/>
            <a:ext cx="1824971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Thank you note: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029" y="8960518"/>
            <a:ext cx="6701771" cy="94179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>
                <a:ea typeface="Calibri"/>
                <a:cs typeface="Times New Roman"/>
              </a:rPr>
              <a:t>I would like to </a:t>
            </a:r>
            <a:r>
              <a:rPr lang="en-IE" sz="1200" dirty="0" smtClean="0">
                <a:ea typeface="Calibri"/>
                <a:cs typeface="Times New Roman"/>
              </a:rPr>
              <a:t>thank </a:t>
            </a:r>
            <a:r>
              <a:rPr lang="en-IE" sz="1200" dirty="0">
                <a:ea typeface="Calibri"/>
                <a:cs typeface="Times New Roman"/>
              </a:rPr>
              <a:t>(Teacher, class mates, parents, neighbour</a:t>
            </a:r>
            <a:r>
              <a:rPr lang="en-IE" sz="1200" dirty="0" smtClean="0">
                <a:ea typeface="Calibri"/>
                <a:cs typeface="Times New Roman"/>
              </a:rPr>
              <a:t>)___________________ </a:t>
            </a:r>
            <a:r>
              <a:rPr lang="en-IE" sz="1200" dirty="0">
                <a:ea typeface="Calibri"/>
                <a:cs typeface="Times New Roman"/>
              </a:rPr>
              <a:t>for helping me </a:t>
            </a:r>
            <a:r>
              <a:rPr lang="en-IE" sz="1200" dirty="0" smtClean="0">
                <a:ea typeface="Calibri"/>
                <a:cs typeface="Times New Roman"/>
              </a:rPr>
              <a:t>when/during…….._______________________________________________________________________ 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32316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077" y="43097"/>
            <a:ext cx="5811527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Experiment 1: _______________________</a:t>
            </a:r>
            <a:endParaRPr lang="en-US" sz="2400" b="1" cap="none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130" y="1219200"/>
            <a:ext cx="6407175" cy="94179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To determine __________________________________________________ 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3130" y="2698217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I expect to find that ____________________________________________ 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675" y="4572000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72560" y="4620542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4616" y="6168612"/>
            <a:ext cx="4468367" cy="37373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5" name="Rounded Rectangle 24"/>
          <p:cNvSpPr/>
          <p:nvPr/>
        </p:nvSpPr>
        <p:spPr>
          <a:xfrm>
            <a:off x="4800600" y="7394086"/>
            <a:ext cx="2057400" cy="17912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TextBox 18"/>
          <p:cNvSpPr txBox="1"/>
          <p:nvPr/>
        </p:nvSpPr>
        <p:spPr>
          <a:xfrm>
            <a:off x="4656627" y="536032"/>
            <a:ext cx="2130955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Date:__________</a:t>
            </a:r>
            <a:endParaRPr lang="en-IE" sz="1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003" y="772746"/>
            <a:ext cx="132149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Objective: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85840" y="843809"/>
            <a:ext cx="267977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the experiment is going to show.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1457" y="2367429"/>
            <a:ext cx="1369038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Hypothesis: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85840" y="2353337"/>
            <a:ext cx="3249627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you expect to find by doing this experiment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1951" y="4160549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Equipment: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26353" y="4199022"/>
            <a:ext cx="304800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b="1" i="1" u="sng" dirty="0" smtClean="0">
                <a:ea typeface="Calibri"/>
                <a:cs typeface="Times New Roman"/>
              </a:rPr>
              <a:t>Bullet point list </a:t>
            </a:r>
            <a:r>
              <a:rPr lang="en-IE" sz="1000" i="1" dirty="0" smtClean="0">
                <a:ea typeface="Calibri"/>
                <a:cs typeface="Times New Roman"/>
              </a:rPr>
              <a:t>the equipment used in the experiment..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0957" y="5722336"/>
            <a:ext cx="3249627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Create </a:t>
            </a:r>
            <a:r>
              <a:rPr lang="en-IE" sz="1000" b="1" i="1" u="sng" dirty="0" smtClean="0">
                <a:ea typeface="Calibri"/>
                <a:cs typeface="Times New Roman"/>
              </a:rPr>
              <a:t>a neat, coloured and fully labelled sketch </a:t>
            </a:r>
            <a:r>
              <a:rPr lang="en-IE" sz="1000" i="1" dirty="0" smtClean="0">
                <a:ea typeface="Calibri"/>
                <a:cs typeface="Times New Roman"/>
              </a:rPr>
              <a:t>of the physical layout of the equipment and experiment.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1193" y="6337410"/>
            <a:ext cx="2164647" cy="789832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You must </a:t>
            </a:r>
            <a:r>
              <a:rPr lang="en-IE" sz="1000" i="1" dirty="0">
                <a:ea typeface="Calibri"/>
                <a:cs typeface="Times New Roman"/>
              </a:rPr>
              <a:t>also put in a real photo of the </a:t>
            </a:r>
            <a:r>
              <a:rPr lang="en-IE" sz="1000" i="1" dirty="0" smtClean="0">
                <a:ea typeface="Calibri"/>
                <a:cs typeface="Times New Roman"/>
              </a:rPr>
              <a:t>experiment as proof to the examiner that you did this experiment yourself.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59898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544852"/>
              </p:ext>
            </p:extLst>
          </p:nvPr>
        </p:nvGraphicFramePr>
        <p:xfrm>
          <a:off x="205430" y="3646764"/>
          <a:ext cx="637640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001"/>
                <a:gridCol w="1295400"/>
                <a:gridCol w="13716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2797" y="5588749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61" y="629792"/>
            <a:ext cx="6729870" cy="222445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Set up the equipment as illustrated in the sketch.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2179" y="7651610"/>
            <a:ext cx="6407175" cy="21539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What I have learned from the results of the experiment: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</a:t>
            </a: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How this applies to the Construction Studies subject: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5482" y="169893"/>
            <a:ext cx="393000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In </a:t>
            </a:r>
            <a:r>
              <a:rPr lang="en-IE" sz="1000" i="1" dirty="0">
                <a:ea typeface="Calibri"/>
                <a:cs typeface="Times New Roman"/>
              </a:rPr>
              <a:t>bullet point form, list the step by step procedure of the </a:t>
            </a:r>
            <a:r>
              <a:rPr lang="en-IE" sz="1000" i="1" dirty="0" smtClean="0">
                <a:ea typeface="Calibri"/>
                <a:cs typeface="Times New Roman"/>
              </a:rPr>
              <a:t>experiment</a:t>
            </a:r>
            <a:r>
              <a:rPr lang="en-IE" sz="1000" i="1" dirty="0">
                <a:ea typeface="Calibri"/>
                <a:cs typeface="Times New Roman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4394" y="117558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Procedure: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84454" y="3091832"/>
            <a:ext cx="4924718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Explain/illustrate </a:t>
            </a:r>
            <a:r>
              <a:rPr lang="en-IE" sz="1000" i="1" dirty="0">
                <a:ea typeface="Calibri"/>
                <a:cs typeface="Times New Roman"/>
              </a:rPr>
              <a:t>the results of the experiment… use a grid if multiple results are </a:t>
            </a:r>
            <a:r>
              <a:rPr lang="en-IE" sz="1000" i="1" dirty="0" smtClean="0">
                <a:ea typeface="Calibri"/>
                <a:cs typeface="Times New Roman"/>
              </a:rPr>
              <a:t>recorded.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090" y="3091832"/>
            <a:ext cx="115846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50848" y="7048153"/>
            <a:ext cx="4924718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Discuss </a:t>
            </a:r>
            <a:r>
              <a:rPr lang="en-IE" sz="1000" b="1" i="1" u="sng" dirty="0">
                <a:ea typeface="Calibri"/>
                <a:cs typeface="Times New Roman"/>
              </a:rPr>
              <a:t>what you have learned from the results of the experiment </a:t>
            </a:r>
            <a:r>
              <a:rPr lang="en-IE" sz="1000" i="1" dirty="0">
                <a:ea typeface="Calibri"/>
                <a:cs typeface="Times New Roman"/>
              </a:rPr>
              <a:t>and </a:t>
            </a:r>
            <a:r>
              <a:rPr lang="en-IE" sz="1000" b="1" i="1" u="sng" dirty="0">
                <a:ea typeface="Calibri"/>
                <a:cs typeface="Times New Roman"/>
              </a:rPr>
              <a:t>how this applies to the given aspect of construction </a:t>
            </a:r>
            <a:r>
              <a:rPr lang="en-IE" sz="1000" b="1" i="1" u="sng" dirty="0" smtClean="0">
                <a:ea typeface="Calibri"/>
                <a:cs typeface="Times New Roman"/>
              </a:rPr>
              <a:t>studies</a:t>
            </a:r>
            <a:r>
              <a:rPr lang="en-IE" sz="1000" i="1" dirty="0" smtClean="0">
                <a:ea typeface="Calibri"/>
                <a:cs typeface="Times New Roman"/>
              </a:rPr>
              <a:t>.</a:t>
            </a:r>
            <a:endParaRPr lang="en-IE" sz="1000" b="1" i="1" u="sng" dirty="0">
              <a:ea typeface="Calibri"/>
              <a:cs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561" y="7078980"/>
            <a:ext cx="1372364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175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077" y="43097"/>
            <a:ext cx="5811527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Experiment </a:t>
            </a:r>
            <a:r>
              <a:rPr lang="en-US" sz="2400" b="1" spc="50" dirty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24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_______________________</a:t>
            </a:r>
            <a:endParaRPr lang="en-US" sz="2400" b="1" cap="none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30" y="1219200"/>
            <a:ext cx="6407175" cy="92512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>
                <a:ea typeface="Calibri"/>
                <a:cs typeface="Times New Roman"/>
              </a:rPr>
              <a:t>To determine __________________________________________________ </a:t>
            </a: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3130" y="2698217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>
                <a:ea typeface="Calibri"/>
                <a:cs typeface="Times New Roman"/>
              </a:rPr>
              <a:t>I expect to find that ____________________________________________ </a:t>
            </a: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675" y="4572000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72560" y="4620542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4616" y="6168612"/>
            <a:ext cx="4468367" cy="37373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ounded Rectangle 9"/>
          <p:cNvSpPr/>
          <p:nvPr/>
        </p:nvSpPr>
        <p:spPr>
          <a:xfrm>
            <a:off x="4800600" y="7394086"/>
            <a:ext cx="2057400" cy="17912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TextBox 10"/>
          <p:cNvSpPr txBox="1"/>
          <p:nvPr/>
        </p:nvSpPr>
        <p:spPr>
          <a:xfrm>
            <a:off x="4656627" y="536032"/>
            <a:ext cx="2130955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Date:__________</a:t>
            </a:r>
            <a:endParaRPr lang="en-IE" sz="1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003" y="772746"/>
            <a:ext cx="132149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Objective: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85840" y="843809"/>
            <a:ext cx="267977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the experiment is going to show.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1457" y="2367429"/>
            <a:ext cx="1369038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Hypothesis: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5840" y="2353337"/>
            <a:ext cx="3249627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you expect to find by doing this experiment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951" y="4160549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Equipment: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6353" y="4199022"/>
            <a:ext cx="304800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b="1" i="1" u="sng" dirty="0" smtClean="0">
                <a:ea typeface="Calibri"/>
                <a:cs typeface="Times New Roman"/>
              </a:rPr>
              <a:t>Bullet point list </a:t>
            </a:r>
            <a:r>
              <a:rPr lang="en-IE" sz="1000" i="1" dirty="0" smtClean="0">
                <a:ea typeface="Calibri"/>
                <a:cs typeface="Times New Roman"/>
              </a:rPr>
              <a:t>the equipment used in the experiment..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0957" y="5722336"/>
            <a:ext cx="3249627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Create </a:t>
            </a:r>
            <a:r>
              <a:rPr lang="en-IE" sz="1000" b="1" i="1" u="sng" dirty="0" smtClean="0">
                <a:ea typeface="Calibri"/>
                <a:cs typeface="Times New Roman"/>
              </a:rPr>
              <a:t>a neat, coloured and fully labelled sketch </a:t>
            </a:r>
            <a:r>
              <a:rPr lang="en-IE" sz="1000" i="1" dirty="0" smtClean="0">
                <a:ea typeface="Calibri"/>
                <a:cs typeface="Times New Roman"/>
              </a:rPr>
              <a:t>of the physical layout of the equipment and experiment.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5613" y="6337410"/>
            <a:ext cx="2164647" cy="789832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You must </a:t>
            </a:r>
            <a:r>
              <a:rPr lang="en-IE" sz="1000" i="1" dirty="0">
                <a:ea typeface="Calibri"/>
                <a:cs typeface="Times New Roman"/>
              </a:rPr>
              <a:t>also put in a real photo of the </a:t>
            </a:r>
            <a:r>
              <a:rPr lang="en-IE" sz="1000" i="1" dirty="0" smtClean="0">
                <a:ea typeface="Calibri"/>
                <a:cs typeface="Times New Roman"/>
              </a:rPr>
              <a:t>experiment as proof to the examiner that you did this experiment yourself.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0913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582294"/>
              </p:ext>
            </p:extLst>
          </p:nvPr>
        </p:nvGraphicFramePr>
        <p:xfrm>
          <a:off x="176799" y="3613665"/>
          <a:ext cx="637640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001"/>
                <a:gridCol w="1295400"/>
                <a:gridCol w="13716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166" y="5555650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930" y="596693"/>
            <a:ext cx="6729870" cy="222445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Set up the equipment as illustrated in the sketch.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548" y="7618511"/>
            <a:ext cx="6407175" cy="21539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What I have learned from the results of the experiment: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</a:t>
            </a: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How this applies to the Construction Studies subject: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6851" y="136794"/>
            <a:ext cx="393000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In </a:t>
            </a:r>
            <a:r>
              <a:rPr lang="en-IE" sz="1000" i="1" dirty="0">
                <a:ea typeface="Calibri"/>
                <a:cs typeface="Times New Roman"/>
              </a:rPr>
              <a:t>bullet point form, list the step by step procedure of the </a:t>
            </a:r>
            <a:r>
              <a:rPr lang="en-IE" sz="1000" i="1" dirty="0" smtClean="0">
                <a:ea typeface="Calibri"/>
                <a:cs typeface="Times New Roman"/>
              </a:rPr>
              <a:t>experiment</a:t>
            </a:r>
            <a:r>
              <a:rPr lang="en-IE" sz="1000" i="1" dirty="0">
                <a:ea typeface="Calibri"/>
                <a:cs typeface="Times New Roman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763" y="84459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Procedure: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55823" y="3058733"/>
            <a:ext cx="4924718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Explain/illustrate </a:t>
            </a:r>
            <a:r>
              <a:rPr lang="en-IE" sz="1000" i="1" dirty="0">
                <a:ea typeface="Calibri"/>
                <a:cs typeface="Times New Roman"/>
              </a:rPr>
              <a:t>the results of the experiment… use a grid if multiple results are </a:t>
            </a:r>
            <a:r>
              <a:rPr lang="en-IE" sz="1000" i="1" dirty="0" smtClean="0">
                <a:ea typeface="Calibri"/>
                <a:cs typeface="Times New Roman"/>
              </a:rPr>
              <a:t>recorded.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459" y="3058733"/>
            <a:ext cx="115846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2217" y="7015054"/>
            <a:ext cx="4924718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Discuss </a:t>
            </a:r>
            <a:r>
              <a:rPr lang="en-IE" sz="1000" b="1" i="1" u="sng" dirty="0">
                <a:ea typeface="Calibri"/>
                <a:cs typeface="Times New Roman"/>
              </a:rPr>
              <a:t>what you have learned from the results of the experiment </a:t>
            </a:r>
            <a:r>
              <a:rPr lang="en-IE" sz="1000" i="1" dirty="0">
                <a:ea typeface="Calibri"/>
                <a:cs typeface="Times New Roman"/>
              </a:rPr>
              <a:t>and </a:t>
            </a:r>
            <a:r>
              <a:rPr lang="en-IE" sz="1000" b="1" i="1" u="sng" dirty="0">
                <a:ea typeface="Calibri"/>
                <a:cs typeface="Times New Roman"/>
              </a:rPr>
              <a:t>how this applies to the given aspect of construction </a:t>
            </a:r>
            <a:r>
              <a:rPr lang="en-IE" sz="1000" b="1" i="1" u="sng" dirty="0" smtClean="0">
                <a:ea typeface="Calibri"/>
                <a:cs typeface="Times New Roman"/>
              </a:rPr>
              <a:t>studies</a:t>
            </a:r>
            <a:r>
              <a:rPr lang="en-IE" sz="1000" i="1" dirty="0" smtClean="0">
                <a:ea typeface="Calibri"/>
                <a:cs typeface="Times New Roman"/>
              </a:rPr>
              <a:t>.</a:t>
            </a:r>
            <a:endParaRPr lang="en-IE" sz="1000" b="1" i="1" u="sng" dirty="0"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30" y="7045881"/>
            <a:ext cx="1372364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540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077" y="43097"/>
            <a:ext cx="5811527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Experiment </a:t>
            </a:r>
            <a:r>
              <a:rPr lang="en-US" sz="2400" b="1" spc="50" dirty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en-US" sz="24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_______________________</a:t>
            </a:r>
            <a:endParaRPr lang="en-US" sz="2400" b="1" cap="none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130" y="1219200"/>
            <a:ext cx="6407175" cy="92512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>
                <a:ea typeface="Calibri"/>
                <a:cs typeface="Times New Roman"/>
              </a:rPr>
              <a:t>To determine __________________________________________________ </a:t>
            </a: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130" y="2698217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>
                <a:ea typeface="Calibri"/>
                <a:cs typeface="Times New Roman"/>
              </a:rPr>
              <a:t>I expect to find that ____________________________________________ </a:t>
            </a: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675" y="4572000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2560" y="4620542"/>
            <a:ext cx="3203587" cy="92140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616" y="6168612"/>
            <a:ext cx="4468367" cy="37373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ounded Rectangle 7"/>
          <p:cNvSpPr/>
          <p:nvPr/>
        </p:nvSpPr>
        <p:spPr>
          <a:xfrm>
            <a:off x="4800600" y="7394086"/>
            <a:ext cx="2057400" cy="17912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4656627" y="536032"/>
            <a:ext cx="2130955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Date:__________</a:t>
            </a:r>
            <a:endParaRPr lang="en-IE" sz="1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003" y="772746"/>
            <a:ext cx="132149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Objective: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5840" y="843809"/>
            <a:ext cx="267977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the experiment is going to show.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457" y="2367429"/>
            <a:ext cx="1369038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Hypothesis: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85840" y="2353337"/>
            <a:ext cx="3249627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Illustrate what you expect to find by doing this experiment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951" y="4160549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Equipment: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26353" y="4199022"/>
            <a:ext cx="304800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b="1" i="1" u="sng" dirty="0" smtClean="0">
                <a:ea typeface="Calibri"/>
                <a:cs typeface="Times New Roman"/>
              </a:rPr>
              <a:t>Bullet point list </a:t>
            </a:r>
            <a:r>
              <a:rPr lang="en-IE" sz="1000" i="1" dirty="0" smtClean="0">
                <a:ea typeface="Calibri"/>
                <a:cs typeface="Times New Roman"/>
              </a:rPr>
              <a:t>the equipment used in the experiment..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957" y="5722336"/>
            <a:ext cx="3249627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Create </a:t>
            </a:r>
            <a:r>
              <a:rPr lang="en-IE" sz="1000" b="1" i="1" u="sng" dirty="0" smtClean="0">
                <a:ea typeface="Calibri"/>
                <a:cs typeface="Times New Roman"/>
              </a:rPr>
              <a:t>a neat, coloured and fully labelled sketch </a:t>
            </a:r>
            <a:r>
              <a:rPr lang="en-IE" sz="1000" i="1" dirty="0" smtClean="0">
                <a:ea typeface="Calibri"/>
                <a:cs typeface="Times New Roman"/>
              </a:rPr>
              <a:t>of the physical layout of the equipment and experiment.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2935" y="6337410"/>
            <a:ext cx="2164647" cy="789832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You must </a:t>
            </a:r>
            <a:r>
              <a:rPr lang="en-IE" sz="1000" i="1" dirty="0">
                <a:ea typeface="Calibri"/>
                <a:cs typeface="Times New Roman"/>
              </a:rPr>
              <a:t>also put in a real photo of the </a:t>
            </a:r>
            <a:r>
              <a:rPr lang="en-IE" sz="1000" i="1" dirty="0" smtClean="0">
                <a:ea typeface="Calibri"/>
                <a:cs typeface="Times New Roman"/>
              </a:rPr>
              <a:t>experiment as proof to the examiner that you did this experiment yourself.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3041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021920"/>
              </p:ext>
            </p:extLst>
          </p:nvPr>
        </p:nvGraphicFramePr>
        <p:xfrm>
          <a:off x="176799" y="3613665"/>
          <a:ext cx="637640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001"/>
                <a:gridCol w="1295400"/>
                <a:gridCol w="13716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166" y="5555650"/>
            <a:ext cx="6407175" cy="12082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930" y="596693"/>
            <a:ext cx="6729870" cy="222445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Set up the equipment as illustrated in the sketch.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100" dirty="0" smtClean="0">
                <a:ea typeface="Calibri"/>
                <a:cs typeface="Times New Roman"/>
              </a:rPr>
              <a:t>___________________________________________________________________________________________</a:t>
            </a:r>
            <a:endParaRPr lang="en-IE" sz="11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548" y="7618511"/>
            <a:ext cx="6407175" cy="21539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What I have learned from the results of the experiment: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</a:t>
            </a:r>
            <a:r>
              <a:rPr lang="en-IE" sz="1100" b="1" u="sng" dirty="0" smtClean="0">
                <a:solidFill>
                  <a:srgbClr val="FF0000"/>
                </a:solidFill>
                <a:ea typeface="Calibri"/>
                <a:cs typeface="Times New Roman"/>
              </a:rPr>
              <a:t>How this applies to the Construction Studies subject: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6851" y="136794"/>
            <a:ext cx="3930003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In </a:t>
            </a:r>
            <a:r>
              <a:rPr lang="en-IE" sz="1000" i="1" dirty="0">
                <a:ea typeface="Calibri"/>
                <a:cs typeface="Times New Roman"/>
              </a:rPr>
              <a:t>bullet point form, list the step by step procedure of the </a:t>
            </a:r>
            <a:r>
              <a:rPr lang="en-IE" sz="1000" i="1" dirty="0" smtClean="0">
                <a:ea typeface="Calibri"/>
                <a:cs typeface="Times New Roman"/>
              </a:rPr>
              <a:t>experiment</a:t>
            </a:r>
            <a:r>
              <a:rPr lang="en-IE" sz="1000" i="1" dirty="0">
                <a:ea typeface="Calibri"/>
                <a:cs typeface="Times New Roman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763" y="84459"/>
            <a:ext cx="140545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Procedure: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55823" y="3058733"/>
            <a:ext cx="4924718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Explain/illustrate </a:t>
            </a:r>
            <a:r>
              <a:rPr lang="en-IE" sz="1000" i="1" dirty="0">
                <a:ea typeface="Calibri"/>
                <a:cs typeface="Times New Roman"/>
              </a:rPr>
              <a:t>the results of the experiment… use a grid if multiple results are </a:t>
            </a:r>
            <a:r>
              <a:rPr lang="en-IE" sz="1000" i="1" dirty="0" smtClean="0">
                <a:ea typeface="Calibri"/>
                <a:cs typeface="Times New Roman"/>
              </a:rPr>
              <a:t>recorded.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459" y="3058733"/>
            <a:ext cx="115846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2217" y="7015054"/>
            <a:ext cx="4924718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Discuss </a:t>
            </a:r>
            <a:r>
              <a:rPr lang="en-IE" sz="1000" b="1" i="1" u="sng" dirty="0">
                <a:ea typeface="Calibri"/>
                <a:cs typeface="Times New Roman"/>
              </a:rPr>
              <a:t>what you have learned from the results of the experiment </a:t>
            </a:r>
            <a:r>
              <a:rPr lang="en-IE" sz="1000" i="1" dirty="0">
                <a:ea typeface="Calibri"/>
                <a:cs typeface="Times New Roman"/>
              </a:rPr>
              <a:t>and </a:t>
            </a:r>
            <a:r>
              <a:rPr lang="en-IE" sz="1000" b="1" i="1" u="sng" dirty="0">
                <a:ea typeface="Calibri"/>
                <a:cs typeface="Times New Roman"/>
              </a:rPr>
              <a:t>how this applies to the given aspect of construction </a:t>
            </a:r>
            <a:r>
              <a:rPr lang="en-IE" sz="1000" b="1" i="1" u="sng" dirty="0" smtClean="0">
                <a:ea typeface="Calibri"/>
                <a:cs typeface="Times New Roman"/>
              </a:rPr>
              <a:t>studies</a:t>
            </a:r>
            <a:r>
              <a:rPr lang="en-IE" sz="1000" i="1" dirty="0" smtClean="0">
                <a:ea typeface="Calibri"/>
                <a:cs typeface="Times New Roman"/>
              </a:rPr>
              <a:t>.</a:t>
            </a:r>
            <a:endParaRPr lang="en-IE" sz="1000" b="1" i="1" u="sng" dirty="0"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30" y="7045881"/>
            <a:ext cx="1372364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1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40825" y="0"/>
            <a:ext cx="1028038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Brief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937" y="1084445"/>
            <a:ext cx="3276600" cy="340093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400" b="1" u="sng" dirty="0" smtClean="0">
                <a:solidFill>
                  <a:srgbClr val="0070C0"/>
                </a:solidFill>
                <a:ea typeface="Calibri"/>
                <a:cs typeface="Times New Roman"/>
              </a:rPr>
              <a:t>Example of the 2014 Junior Cert brief……</a:t>
            </a:r>
            <a:endParaRPr lang="en-IE" sz="1100" b="1" u="sng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255" y="1510605"/>
            <a:ext cx="6407175" cy="138499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IE" sz="1200" b="1" dirty="0" smtClean="0"/>
              <a:t>Wooden </a:t>
            </a:r>
            <a:r>
              <a:rPr lang="en-IE" sz="1200" b="1" dirty="0"/>
              <a:t>items of elegant proportions, which portray the inherent beauty of this </a:t>
            </a:r>
            <a:r>
              <a:rPr lang="en-IE" sz="1200" b="1" dirty="0" smtClean="0"/>
              <a:t>natural material</a:t>
            </a:r>
            <a:r>
              <a:rPr lang="en-IE" sz="1200" b="1" dirty="0"/>
              <a:t>, enhance any home</a:t>
            </a:r>
            <a:r>
              <a:rPr lang="en-IE" sz="1200" b="1" dirty="0" smtClean="0"/>
              <a:t>.</a:t>
            </a:r>
          </a:p>
          <a:p>
            <a:endParaRPr lang="en-IE" sz="1200" b="1" dirty="0"/>
          </a:p>
          <a:p>
            <a:r>
              <a:rPr lang="en-IE" sz="1200" dirty="0"/>
              <a:t>Design and make a </a:t>
            </a:r>
            <a:r>
              <a:rPr lang="en-IE" sz="1200" dirty="0" err="1"/>
              <a:t>slimline</a:t>
            </a:r>
            <a:r>
              <a:rPr lang="en-IE" sz="1200" dirty="0"/>
              <a:t> wall-mounted unit to safely store a range of first-aid </a:t>
            </a:r>
            <a:r>
              <a:rPr lang="en-IE" sz="1200" dirty="0" smtClean="0"/>
              <a:t>items. The </a:t>
            </a:r>
            <a:r>
              <a:rPr lang="en-IE" sz="1200" dirty="0"/>
              <a:t>unit should incorporate hand-crafted joints and should harmonise with its </a:t>
            </a:r>
            <a:r>
              <a:rPr lang="en-IE" sz="1200" dirty="0" smtClean="0"/>
              <a:t>surroundings. It </a:t>
            </a:r>
            <a:r>
              <a:rPr lang="en-IE" sz="1200" dirty="0"/>
              <a:t>should include a small removable facility for essential items for use in the event of an emergency.</a:t>
            </a:r>
          </a:p>
          <a:p>
            <a:r>
              <a:rPr lang="en-IE" sz="1200" i="1" dirty="0"/>
              <a:t>The maximum dimension of storage unit </a:t>
            </a:r>
            <a:r>
              <a:rPr lang="en-IE" sz="1200" b="1" i="1" dirty="0"/>
              <a:t>should not </a:t>
            </a:r>
            <a:r>
              <a:rPr lang="en-IE" sz="1200" i="1" dirty="0"/>
              <a:t>exceed </a:t>
            </a:r>
            <a:r>
              <a:rPr lang="en-IE" sz="1200" i="1" dirty="0" smtClean="0"/>
              <a:t>450mm.</a:t>
            </a:r>
            <a:endParaRPr lang="en-IE" sz="1050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5513" y="628504"/>
            <a:ext cx="2743200" cy="48167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100" i="1" dirty="0" smtClean="0">
                <a:ea typeface="Calibri"/>
                <a:cs typeface="Times New Roman"/>
              </a:rPr>
              <a:t>Firstly, it gives a very broad statement about how wooden items enhance a home.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06766" y="3170365"/>
            <a:ext cx="2546399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Then asks you to design and make something that relates to this statement.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137" y="4724400"/>
            <a:ext cx="6407175" cy="359175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E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E" sz="16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600" dirty="0" smtClean="0">
                <a:ea typeface="Calibri"/>
                <a:cs typeface="Times New Roman"/>
              </a:rPr>
              <a:t>Design and make_______________________________________________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388" y="4267200"/>
            <a:ext cx="3215036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Make a statement about the general theme of your project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01" y="6088660"/>
            <a:ext cx="5410200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Now, ask yourself to design and make a project that relates to your given statement. Be descriptive.</a:t>
            </a:r>
            <a:endParaRPr lang="en-IE" sz="1000" i="1" dirty="0">
              <a:ea typeface="Calibri"/>
              <a:cs typeface="Times New Roman"/>
            </a:endParaRPr>
          </a:p>
        </p:txBody>
      </p:sp>
      <p:cxnSp>
        <p:nvCxnSpPr>
          <p:cNvPr id="14" name="Curved Connector 13"/>
          <p:cNvCxnSpPr/>
          <p:nvPr/>
        </p:nvCxnSpPr>
        <p:spPr>
          <a:xfrm rot="5400000" flipH="1" flipV="1">
            <a:off x="4793417" y="2956783"/>
            <a:ext cx="427165" cy="127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5400000">
            <a:off x="3891995" y="1305645"/>
            <a:ext cx="381000" cy="28921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8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8662" y="0"/>
            <a:ext cx="303236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Analysis of Brief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481" y="839804"/>
            <a:ext cx="289151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Overall aim of my project: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033" y="2195706"/>
            <a:ext cx="3212274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Main objectives of my project: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033" y="4613251"/>
            <a:ext cx="304596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Explanation of key words: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988" y="1282506"/>
            <a:ext cx="6549114" cy="71699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I aim to___________________________________________________________________________ ______________________________________________________________________________________________________________________________________________________________________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033" y="2667000"/>
            <a:ext cx="6549114" cy="166712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26" y="5105400"/>
            <a:ext cx="6549114" cy="21759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   :   ____________________________________________________________ 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>
                <a:ea typeface="Calibri"/>
                <a:cs typeface="Times New Roman"/>
              </a:rPr>
              <a:t>_________________   :   ____________________________________________________________ 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>
                <a:ea typeface="Calibri"/>
                <a:cs typeface="Times New Roman"/>
              </a:rPr>
              <a:t>_________________   :   ____________________________________________________________ 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>
                <a:ea typeface="Calibri"/>
                <a:cs typeface="Times New Roman"/>
              </a:rPr>
              <a:t>_________________   :   ____________________________________________________________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26" y="7568936"/>
            <a:ext cx="4052912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Building/Architectural detail to show: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6481" y="8230797"/>
            <a:ext cx="3805919" cy="11541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   :   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19600" y="7921211"/>
            <a:ext cx="2134546" cy="19847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4611046" y="7577126"/>
            <a:ext cx="1751654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Sketches of the Building/Architectural detail.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900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2" y="675960"/>
            <a:ext cx="3805919" cy="11541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   :   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191000" y="221541"/>
            <a:ext cx="2398758" cy="17107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196123" y="2501684"/>
            <a:ext cx="3805919" cy="11541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______________________   :   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91000" y="2210146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202333" y="4599672"/>
            <a:ext cx="222816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Design Limitations: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3" y="5214063"/>
            <a:ext cx="3805919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11441" y="4907449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326965" y="7245279"/>
            <a:ext cx="186879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Design features: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9883" y="7848600"/>
            <a:ext cx="3805919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316948" y="7553056"/>
            <a:ext cx="2398758" cy="1737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TextBox 18"/>
          <p:cNvSpPr txBox="1"/>
          <p:nvPr/>
        </p:nvSpPr>
        <p:spPr>
          <a:xfrm>
            <a:off x="4064067" y="1831977"/>
            <a:ext cx="2546132" cy="26930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Sketches of the Building/Architectural detail.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8497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2093" y="0"/>
            <a:ext cx="490551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Research and Investigation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14" y="3448450"/>
            <a:ext cx="3997506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65221" y="841174"/>
            <a:ext cx="2507690" cy="190202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150207" y="838200"/>
            <a:ext cx="3385277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What makes a good 3D model: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811" y="1358702"/>
            <a:ext cx="3901712" cy="115416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267200" y="3200400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Box 7"/>
          <p:cNvSpPr txBox="1"/>
          <p:nvPr/>
        </p:nvSpPr>
        <p:spPr>
          <a:xfrm>
            <a:off x="78121" y="2892623"/>
            <a:ext cx="365567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Types of 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14" y="5801270"/>
            <a:ext cx="3997506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67200" y="5553220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TextBox 10"/>
          <p:cNvSpPr txBox="1"/>
          <p:nvPr/>
        </p:nvSpPr>
        <p:spPr>
          <a:xfrm>
            <a:off x="78121" y="5245443"/>
            <a:ext cx="365567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Types of 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270" y="8105822"/>
            <a:ext cx="3997506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00084" y="7772400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110684" y="7581404"/>
            <a:ext cx="365567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Types of 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9124" y="991718"/>
            <a:ext cx="1759883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that you took yourself of existing 3D models.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375" y="2892623"/>
            <a:ext cx="1759883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of the type of building system in question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4336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14" y="784427"/>
            <a:ext cx="3997506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267200" y="536377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/>
          <p:cNvSpPr txBox="1"/>
          <p:nvPr/>
        </p:nvSpPr>
        <p:spPr>
          <a:xfrm>
            <a:off x="78121" y="228600"/>
            <a:ext cx="365567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Types of ___________________: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14" y="3696500"/>
            <a:ext cx="3997506" cy="156645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67200" y="3448450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78121" y="3140673"/>
            <a:ext cx="266507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Project finishing details: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94" y="6329684"/>
            <a:ext cx="3997506" cy="323780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200" dirty="0" smtClean="0">
                <a:ea typeface="Calibri"/>
                <a:cs typeface="Times New Roman"/>
              </a:rPr>
              <a:t>Shown across is a 3D card model that I made of my project. From making the card model I learned a number of different things about its design: 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</a:t>
            </a:r>
          </a:p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210094" y="7074278"/>
            <a:ext cx="2576235" cy="1985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57801" y="5773857"/>
            <a:ext cx="2817479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3D card model of project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2" name="Curved Connector 11"/>
          <p:cNvCxnSpPr/>
          <p:nvPr/>
        </p:nvCxnSpPr>
        <p:spPr>
          <a:xfrm>
            <a:off x="4038100" y="7384099"/>
            <a:ext cx="1314994" cy="381000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flipV="1">
            <a:off x="4145831" y="8066922"/>
            <a:ext cx="786849" cy="221535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flipV="1">
            <a:off x="4038100" y="8780019"/>
            <a:ext cx="657497" cy="559094"/>
          </a:xfrm>
          <a:prstGeom prst="curvedConnector3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729998" y="8745657"/>
            <a:ext cx="1536425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387168" y="3142606"/>
            <a:ext cx="2212128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pictures of the types of finishes that you could use on your project.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55055" y="6459657"/>
            <a:ext cx="1759883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Real picture of the card model you made of your project.</a:t>
            </a:r>
            <a:endParaRPr lang="en-IE" sz="1000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0586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8864" y="0"/>
            <a:ext cx="5331973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IE" sz="3200" b="1" spc="50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Development of Design Ideas</a:t>
            </a:r>
            <a:endParaRPr lang="en-IE" sz="3200" b="1" spc="50" dirty="0">
              <a:ln w="11430">
                <a:noFill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94841" y="1600200"/>
            <a:ext cx="5120012" cy="47284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49831" y="824101"/>
            <a:ext cx="1702770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Design Idea 1: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745" y="6934200"/>
            <a:ext cx="6549114" cy="247247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this design idea shows :  _________________________________________________________________________________ 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Disadvantages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7335" y="991122"/>
            <a:ext cx="2212128" cy="44627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  <a:effectLst>
            <a:glow rad="203200">
              <a:schemeClr val="accent6">
                <a:satMod val="175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E" sz="1000" i="1" dirty="0" smtClean="0">
                <a:ea typeface="Calibri"/>
                <a:cs typeface="Times New Roman"/>
              </a:rPr>
              <a:t>Create a neat, coloured and freehand sketch of your design idea.</a:t>
            </a:r>
            <a:endParaRPr lang="en-IE" sz="1000" i="1" dirty="0"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745" y="1600200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694" y="5876898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9426" y="5867400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23399" y="2071645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00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45610" y="886047"/>
            <a:ext cx="5163278" cy="48046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91857" y="304801"/>
            <a:ext cx="1660744" cy="304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Design Idea 2:</a:t>
            </a:r>
            <a:endParaRPr lang="en-IE" sz="1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692" y="6096000"/>
            <a:ext cx="6549114" cy="366254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What this design idea shows :  _________________________________________________________________________________ 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How my previous design idea influenced this one: 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</a:t>
            </a:r>
            <a:r>
              <a:rPr lang="en-IE" sz="1200" dirty="0">
                <a:ea typeface="Calibri"/>
                <a:cs typeface="Times New Roman"/>
              </a:rPr>
              <a:t>_________________________________________________________________________________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IE" sz="1200" dirty="0" smtClean="0">
                <a:ea typeface="Calibri"/>
                <a:cs typeface="Times New Roman"/>
              </a:rPr>
              <a:t>Disadvantages of making this design idea </a:t>
            </a:r>
            <a:r>
              <a:rPr lang="en-IE" sz="1200" dirty="0">
                <a:ea typeface="Calibri"/>
                <a:cs typeface="Times New Roman"/>
              </a:rPr>
              <a:t>:   </a:t>
            </a:r>
            <a:r>
              <a:rPr lang="en-IE" sz="1200" dirty="0" smtClean="0">
                <a:ea typeface="Calibri"/>
                <a:cs typeface="Times New Roman"/>
              </a:rPr>
              <a:t>_________________________________________________________________________________ _________________________________________________________________________________</a:t>
            </a:r>
            <a:endParaRPr lang="en-IE" sz="12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745" y="886047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183" y="5181600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7766" y="4893316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0952" y="1048864"/>
            <a:ext cx="13508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</a:t>
            </a:r>
            <a:endParaRPr lang="en-IE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</TotalTime>
  <Words>1593</Words>
  <Application>Microsoft Office PowerPoint</Application>
  <PresentationFormat>A4 Paper (210x297 mm)</PresentationFormat>
  <Paragraphs>332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PJ</dc:creator>
  <cp:lastModifiedBy>PJ</cp:lastModifiedBy>
  <cp:revision>92</cp:revision>
  <cp:lastPrinted>2015-03-02T17:10:46Z</cp:lastPrinted>
  <dcterms:created xsi:type="dcterms:W3CDTF">2006-08-16T00:00:00Z</dcterms:created>
  <dcterms:modified xsi:type="dcterms:W3CDTF">2015-03-24T10:39:45Z</dcterms:modified>
</cp:coreProperties>
</file>