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63" r:id="rId4"/>
    <p:sldId id="260" r:id="rId5"/>
    <p:sldId id="264" r:id="rId6"/>
    <p:sldId id="268" r:id="rId7"/>
    <p:sldId id="269" r:id="rId8"/>
    <p:sldId id="265" r:id="rId9"/>
    <p:sldId id="266" r:id="rId10"/>
    <p:sldId id="270" r:id="rId11"/>
    <p:sldId id="267" r:id="rId12"/>
    <p:sldId id="271" r:id="rId13"/>
    <p:sldId id="273" r:id="rId14"/>
    <p:sldId id="274" r:id="rId15"/>
    <p:sldId id="275" r:id="rId16"/>
    <p:sldId id="280" r:id="rId17"/>
    <p:sldId id="276" r:id="rId18"/>
    <p:sldId id="277" r:id="rId19"/>
    <p:sldId id="278" r:id="rId20"/>
    <p:sldId id="279" r:id="rId21"/>
    <p:sldId id="272" r:id="rId22"/>
    <p:sldId id="261" r:id="rId23"/>
    <p:sldId id="259" r:id="rId24"/>
    <p:sldId id="281" r:id="rId25"/>
    <p:sldId id="282" r:id="rId26"/>
    <p:sldId id="283" r:id="rId27"/>
    <p:sldId id="284" r:id="rId28"/>
  </p:sldIdLst>
  <p:sldSz cx="6858000" cy="9906000" type="A4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2448" y="-25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3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3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4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4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9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6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4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365256" y="547416"/>
            <a:ext cx="3979167" cy="156966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IE" sz="3200" b="1" spc="50" dirty="0">
                <a:ln w="11430">
                  <a:noFill/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Leaving </a:t>
            </a:r>
            <a:r>
              <a:rPr lang="en-IE" sz="3200" b="1" spc="50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Certificate</a:t>
            </a:r>
          </a:p>
          <a:p>
            <a:pPr algn="ctr"/>
            <a:r>
              <a:rPr lang="en-IE" sz="3200" b="1" spc="50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Construction </a:t>
            </a:r>
            <a:r>
              <a:rPr lang="en-IE" sz="3200" b="1" spc="50" dirty="0">
                <a:ln w="11430">
                  <a:noFill/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Studies </a:t>
            </a:r>
            <a:endParaRPr lang="en-IE" sz="3200" b="1" spc="50" dirty="0" smtClean="0">
              <a:ln w="11430">
                <a:noFill/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IE" sz="3200" b="1" spc="50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Design </a:t>
            </a:r>
            <a:r>
              <a:rPr lang="en-IE" sz="3200" b="1" spc="50" dirty="0">
                <a:ln w="11430">
                  <a:noFill/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portfolio 2015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449839" y="8305800"/>
            <a:ext cx="3810000" cy="30777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Candidate Exam No.:___________</a:t>
            </a:r>
            <a:endParaRPr lang="en-IE" sz="14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913454" y="2819400"/>
            <a:ext cx="4882770" cy="480418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TextBox 4"/>
          <p:cNvSpPr txBox="1"/>
          <p:nvPr/>
        </p:nvSpPr>
        <p:spPr>
          <a:xfrm>
            <a:off x="2081639" y="4935598"/>
            <a:ext cx="2546399" cy="27558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glow rad="203200">
              <a:schemeClr val="accent6">
                <a:satMod val="175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100" i="1" dirty="0" smtClean="0">
                <a:ea typeface="Calibri"/>
                <a:cs typeface="Times New Roman"/>
              </a:rPr>
              <a:t>Real picture taken of your finished project</a:t>
            </a:r>
            <a:endParaRPr lang="en-IE" sz="1000" i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5590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94621" y="1020726"/>
            <a:ext cx="5065253" cy="47284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TextBox 4"/>
          <p:cNvSpPr txBox="1"/>
          <p:nvPr/>
        </p:nvSpPr>
        <p:spPr>
          <a:xfrm>
            <a:off x="91855" y="304800"/>
            <a:ext cx="1736945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Design Idea 3: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692" y="6096000"/>
            <a:ext cx="6549114" cy="366254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200" dirty="0" smtClean="0">
                <a:ea typeface="Calibri"/>
                <a:cs typeface="Times New Roman"/>
              </a:rPr>
              <a:t>What this design idea shows :  _________________________________________________________________________________ __________________________________________________________________________________________________________________________________________________________________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200" dirty="0" smtClean="0">
                <a:ea typeface="Calibri"/>
                <a:cs typeface="Times New Roman"/>
              </a:rPr>
              <a:t>How my previous design idea influenced this one:  </a:t>
            </a:r>
            <a:r>
              <a:rPr lang="en-IE" sz="1200" dirty="0">
                <a:ea typeface="Calibri"/>
                <a:cs typeface="Times New Roman"/>
              </a:rPr>
              <a:t>_________________________________________________________________________________ </a:t>
            </a:r>
            <a:r>
              <a:rPr lang="en-IE" sz="12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200" dirty="0" smtClean="0">
                <a:ea typeface="Calibri"/>
                <a:cs typeface="Times New Roman"/>
              </a:rPr>
              <a:t>Advantages of making this design idea </a:t>
            </a:r>
            <a:r>
              <a:rPr lang="en-IE" sz="1200" dirty="0">
                <a:ea typeface="Calibri"/>
                <a:cs typeface="Times New Roman"/>
              </a:rPr>
              <a:t>:   </a:t>
            </a:r>
            <a:r>
              <a:rPr lang="en-IE" sz="1200" dirty="0" smtClean="0">
                <a:ea typeface="Calibri"/>
                <a:cs typeface="Times New Roman"/>
              </a:rPr>
              <a:t>_________________________________________________________________________________ </a:t>
            </a:r>
            <a:r>
              <a:rPr lang="en-IE" sz="1200" dirty="0">
                <a:ea typeface="Calibri"/>
                <a:cs typeface="Times New Roman"/>
              </a:rPr>
              <a:t>_________________________________________________________________________________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200" dirty="0" smtClean="0">
                <a:ea typeface="Calibri"/>
                <a:cs typeface="Times New Roman"/>
              </a:rPr>
              <a:t>Disadvantages of making this design idea </a:t>
            </a:r>
            <a:r>
              <a:rPr lang="en-IE" sz="1200" dirty="0">
                <a:ea typeface="Calibri"/>
                <a:cs typeface="Times New Roman"/>
              </a:rPr>
              <a:t>:   </a:t>
            </a:r>
            <a:r>
              <a:rPr lang="en-IE" sz="1200" dirty="0" smtClean="0">
                <a:ea typeface="Calibri"/>
                <a:cs typeface="Times New Roman"/>
              </a:rPr>
              <a:t>_________________________________________________________________________________ _________________________________________________________________________________</a:t>
            </a:r>
            <a:endParaRPr lang="en-IE" sz="1200" dirty="0">
              <a:ea typeface="Calibri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158" y="866837"/>
            <a:ext cx="135085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_________</a:t>
            </a:r>
            <a:endParaRPr lang="en-IE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9194" y="5274009"/>
            <a:ext cx="135085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_________</a:t>
            </a:r>
            <a:endParaRPr lang="en-IE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84447" y="5427898"/>
            <a:ext cx="135085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_________</a:t>
            </a:r>
            <a:endParaRPr lang="en-IE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50952" y="1174614"/>
            <a:ext cx="135085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_________</a:t>
            </a:r>
            <a:endParaRPr lang="en-IE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45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4649" y="0"/>
            <a:ext cx="26003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IE" sz="3200" b="1" spc="50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Final Solution</a:t>
            </a:r>
            <a:endParaRPr lang="en-IE" sz="3200" b="1" spc="50" dirty="0">
              <a:ln w="11430">
                <a:noFill/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94621" y="1020726"/>
            <a:ext cx="5065253" cy="47284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TextBox 5"/>
          <p:cNvSpPr txBox="1"/>
          <p:nvPr/>
        </p:nvSpPr>
        <p:spPr>
          <a:xfrm>
            <a:off x="152692" y="6096000"/>
            <a:ext cx="6549114" cy="353430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200" dirty="0" smtClean="0">
                <a:ea typeface="Calibri"/>
                <a:cs typeface="Times New Roman"/>
              </a:rPr>
              <a:t>Description of my final solution:  _________________________________________________________________________________ 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200" dirty="0" smtClean="0">
                <a:ea typeface="Calibri"/>
                <a:cs typeface="Times New Roman"/>
              </a:rPr>
              <a:t>How my 3 possible design ideas influenced my final solution:  </a:t>
            </a:r>
            <a:r>
              <a:rPr lang="en-IE" sz="1200" dirty="0">
                <a:ea typeface="Calibri"/>
                <a:cs typeface="Times New Roman"/>
              </a:rPr>
              <a:t>_________________________________________________________________________________ </a:t>
            </a:r>
            <a:r>
              <a:rPr lang="en-IE" sz="12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200" dirty="0" smtClean="0">
                <a:ea typeface="Calibri"/>
                <a:cs typeface="Times New Roman"/>
              </a:rPr>
              <a:t>_____________________________________ :   _________________________________________________________________________________ __________________________________________________________________________________________________________________________________________________________________ _________________________________________________________________________________</a:t>
            </a:r>
            <a:endParaRPr lang="en-IE" sz="1200" dirty="0">
              <a:ea typeface="Calibri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158" y="866837"/>
            <a:ext cx="135085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_________</a:t>
            </a:r>
            <a:endParaRPr lang="en-IE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9194" y="5274009"/>
            <a:ext cx="135085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_________</a:t>
            </a:r>
            <a:endParaRPr lang="en-IE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84447" y="5427898"/>
            <a:ext cx="135085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_________</a:t>
            </a:r>
            <a:endParaRPr lang="en-IE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50952" y="1174614"/>
            <a:ext cx="135085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_________</a:t>
            </a:r>
            <a:endParaRPr lang="en-IE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6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699" y="637708"/>
            <a:ext cx="2228167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_______________: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9557" y="947924"/>
            <a:ext cx="3805919" cy="114172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2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227732" y="637708"/>
            <a:ext cx="2398758" cy="17372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2426130" y="0"/>
            <a:ext cx="185743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IE" sz="3200" b="1" spc="50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Materials</a:t>
            </a:r>
            <a:endParaRPr lang="en-IE" sz="3200" b="1" spc="50" dirty="0">
              <a:ln w="11430">
                <a:noFill/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0803" y="2373174"/>
            <a:ext cx="2228167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_______________: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3661" y="2824821"/>
            <a:ext cx="3805919" cy="114172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2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227732" y="2527064"/>
            <a:ext cx="2398758" cy="17372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TextBox 11"/>
          <p:cNvSpPr txBox="1"/>
          <p:nvPr/>
        </p:nvSpPr>
        <p:spPr>
          <a:xfrm>
            <a:off x="263841" y="4374580"/>
            <a:ext cx="2228167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_______________: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6699" y="4826226"/>
            <a:ext cx="3805919" cy="114172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2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250770" y="4528469"/>
            <a:ext cx="2398758" cy="17372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TextBox 14"/>
          <p:cNvSpPr txBox="1"/>
          <p:nvPr/>
        </p:nvSpPr>
        <p:spPr>
          <a:xfrm>
            <a:off x="299283" y="6260996"/>
            <a:ext cx="2228167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_______________: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2141" y="6712642"/>
            <a:ext cx="3805919" cy="114172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2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286212" y="6414885"/>
            <a:ext cx="2340278" cy="14394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TextBox 17"/>
          <p:cNvSpPr txBox="1"/>
          <p:nvPr/>
        </p:nvSpPr>
        <p:spPr>
          <a:xfrm>
            <a:off x="263840" y="8233522"/>
            <a:ext cx="2228167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_______________: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6699" y="8706145"/>
            <a:ext cx="3805919" cy="114172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2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4250770" y="8152124"/>
            <a:ext cx="2398758" cy="17372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9061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699" y="637708"/>
            <a:ext cx="2228167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_______________: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9557" y="947924"/>
            <a:ext cx="3805919" cy="114172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2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227732" y="637708"/>
            <a:ext cx="2398758" cy="17372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1806797" y="0"/>
            <a:ext cx="3096105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IE" sz="3200" b="1" spc="50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Joining Methods</a:t>
            </a:r>
            <a:endParaRPr lang="en-IE" sz="3200" b="1" spc="50" dirty="0">
              <a:ln w="11430">
                <a:noFill/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0803" y="2373174"/>
            <a:ext cx="2228167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_______________: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661" y="2824821"/>
            <a:ext cx="3805919" cy="114172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2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227732" y="2527064"/>
            <a:ext cx="2398758" cy="17372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TextBox 8"/>
          <p:cNvSpPr txBox="1"/>
          <p:nvPr/>
        </p:nvSpPr>
        <p:spPr>
          <a:xfrm>
            <a:off x="263841" y="4374580"/>
            <a:ext cx="2228167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_______________: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6699" y="4826226"/>
            <a:ext cx="3805919" cy="114172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2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250770" y="4528469"/>
            <a:ext cx="2398758" cy="17372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TextBox 11"/>
          <p:cNvSpPr txBox="1"/>
          <p:nvPr/>
        </p:nvSpPr>
        <p:spPr>
          <a:xfrm>
            <a:off x="299283" y="6260996"/>
            <a:ext cx="2228167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_______________: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2141" y="6712642"/>
            <a:ext cx="3805919" cy="114172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2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286212" y="6414885"/>
            <a:ext cx="2340278" cy="14394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TextBox 14"/>
          <p:cNvSpPr txBox="1"/>
          <p:nvPr/>
        </p:nvSpPr>
        <p:spPr>
          <a:xfrm>
            <a:off x="263840" y="8233522"/>
            <a:ext cx="2228167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_______________: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6699" y="8706145"/>
            <a:ext cx="3805919" cy="114172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2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250770" y="8152124"/>
            <a:ext cx="2398758" cy="17372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22429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TextBox 3"/>
          <p:cNvSpPr txBox="1"/>
          <p:nvPr/>
        </p:nvSpPr>
        <p:spPr>
          <a:xfrm rot="16200000">
            <a:off x="2928703" y="6627911"/>
            <a:ext cx="13716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ELEVATION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6" name="Straight Connector 5"/>
          <p:cNvCxnSpPr>
            <a:stCxn id="3" idx="0"/>
            <a:endCxn id="3" idx="2"/>
          </p:cNvCxnSpPr>
          <p:nvPr/>
        </p:nvCxnSpPr>
        <p:spPr>
          <a:xfrm>
            <a:off x="3429000" y="0"/>
            <a:ext cx="0" cy="990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4117777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16200000">
            <a:off x="6137078" y="6695248"/>
            <a:ext cx="838201" cy="30777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PLAN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2957982" y="2208311"/>
            <a:ext cx="13716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END VIEW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5490917" y="566864"/>
            <a:ext cx="1933947" cy="80021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000" dirty="0" smtClean="0">
                <a:ea typeface="Calibri"/>
                <a:cs typeface="Times New Roman"/>
              </a:rPr>
              <a:t>CONSTRUCTION STUDIES 2015 EXAM_NUMBER:_____________DATE:______/____/___________SCALE:_____1:_______________</a:t>
            </a:r>
          </a:p>
        </p:txBody>
      </p:sp>
      <p:sp>
        <p:nvSpPr>
          <p:cNvPr id="9" name="TextBox 8"/>
          <p:cNvSpPr txBox="1"/>
          <p:nvPr/>
        </p:nvSpPr>
        <p:spPr>
          <a:xfrm rot="16200000">
            <a:off x="-1202778" y="1332072"/>
            <a:ext cx="3004232" cy="44627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glow rad="203200">
              <a:schemeClr val="accent6">
                <a:satMod val="175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000" i="1" dirty="0" smtClean="0">
                <a:ea typeface="Calibri"/>
                <a:cs typeface="Times New Roman"/>
              </a:rPr>
              <a:t>This is a 2D drawing of 3 different views of your project. This is to be completed on A3 drawing paper.</a:t>
            </a:r>
            <a:endParaRPr lang="en-IE" sz="1000" i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27925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73369" y="0"/>
            <a:ext cx="2162964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IE" sz="3200" b="1" spc="50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Cutting List</a:t>
            </a:r>
            <a:endParaRPr lang="en-IE" sz="3200" b="1" spc="50" dirty="0">
              <a:ln w="11430">
                <a:noFill/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042630"/>
              </p:ext>
            </p:extLst>
          </p:nvPr>
        </p:nvGraphicFramePr>
        <p:xfrm>
          <a:off x="76201" y="990600"/>
          <a:ext cx="6767623" cy="694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6023"/>
                <a:gridCol w="1066800"/>
                <a:gridCol w="990600"/>
                <a:gridCol w="1219200"/>
                <a:gridCol w="914400"/>
                <a:gridCol w="990600"/>
              </a:tblGrid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Part Name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Number of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Material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Thickness (mm)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Width (mm)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Length (mm)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820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699" y="637708"/>
            <a:ext cx="3527101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Making The _______________: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9557" y="947924"/>
            <a:ext cx="3805919" cy="114172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2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227732" y="637708"/>
            <a:ext cx="2398758" cy="17372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1448818" y="0"/>
            <a:ext cx="381207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IE" sz="3200" b="1" spc="50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Project Manufacture</a:t>
            </a:r>
            <a:endParaRPr lang="en-IE" sz="3200" b="1" spc="50" dirty="0">
              <a:ln w="11430">
                <a:noFill/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661" y="2824821"/>
            <a:ext cx="3805919" cy="114172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2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227732" y="2527064"/>
            <a:ext cx="2398758" cy="17372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TextBox 9"/>
          <p:cNvSpPr txBox="1"/>
          <p:nvPr/>
        </p:nvSpPr>
        <p:spPr>
          <a:xfrm>
            <a:off x="206699" y="4826226"/>
            <a:ext cx="3805919" cy="114172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2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250770" y="4528469"/>
            <a:ext cx="2398758" cy="17372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TextBox 12"/>
          <p:cNvSpPr txBox="1"/>
          <p:nvPr/>
        </p:nvSpPr>
        <p:spPr>
          <a:xfrm>
            <a:off x="242141" y="6712642"/>
            <a:ext cx="3805919" cy="114172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2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286212" y="6414885"/>
            <a:ext cx="2340278" cy="14394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TextBox 15"/>
          <p:cNvSpPr txBox="1"/>
          <p:nvPr/>
        </p:nvSpPr>
        <p:spPr>
          <a:xfrm>
            <a:off x="206699" y="8706145"/>
            <a:ext cx="3805919" cy="114172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2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250770" y="8152124"/>
            <a:ext cx="2398758" cy="17372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TextBox 17"/>
          <p:cNvSpPr txBox="1"/>
          <p:nvPr/>
        </p:nvSpPr>
        <p:spPr>
          <a:xfrm>
            <a:off x="183661" y="2381318"/>
            <a:ext cx="3527101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Making The _______________: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6192" y="4277666"/>
            <a:ext cx="3527101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_________________________: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8673" y="6265707"/>
            <a:ext cx="3527101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_________________________: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7257" y="8152124"/>
            <a:ext cx="3527101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_________________________: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31735" y="584867"/>
            <a:ext cx="1726265" cy="44627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glow rad="203200">
              <a:schemeClr val="accent6">
                <a:satMod val="175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000" i="1" dirty="0" smtClean="0">
                <a:ea typeface="Calibri"/>
                <a:cs typeface="Times New Roman"/>
              </a:rPr>
              <a:t>Real pictures taken in class of the key stage in question.</a:t>
            </a:r>
            <a:endParaRPr lang="en-IE" sz="1000" i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293566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9557" y="741194"/>
            <a:ext cx="3805919" cy="114172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2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227732" y="430978"/>
            <a:ext cx="2398758" cy="17372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TextBox 4"/>
          <p:cNvSpPr txBox="1"/>
          <p:nvPr/>
        </p:nvSpPr>
        <p:spPr>
          <a:xfrm>
            <a:off x="183661" y="2618091"/>
            <a:ext cx="3805919" cy="114172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2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227732" y="2320334"/>
            <a:ext cx="2398758" cy="17372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206699" y="4619496"/>
            <a:ext cx="3805919" cy="114172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2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250770" y="4321739"/>
            <a:ext cx="2398758" cy="17372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TextBox 8"/>
          <p:cNvSpPr txBox="1"/>
          <p:nvPr/>
        </p:nvSpPr>
        <p:spPr>
          <a:xfrm>
            <a:off x="242141" y="6505912"/>
            <a:ext cx="3805919" cy="114172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2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286212" y="6208155"/>
            <a:ext cx="2340278" cy="14394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TextBox 10"/>
          <p:cNvSpPr txBox="1"/>
          <p:nvPr/>
        </p:nvSpPr>
        <p:spPr>
          <a:xfrm>
            <a:off x="206699" y="8499415"/>
            <a:ext cx="3805919" cy="114172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2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250770" y="7945394"/>
            <a:ext cx="2398758" cy="17372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TextBox 13"/>
          <p:cNvSpPr txBox="1"/>
          <p:nvPr/>
        </p:nvSpPr>
        <p:spPr>
          <a:xfrm>
            <a:off x="226192" y="4070936"/>
            <a:ext cx="3527101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_________________________: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8673" y="6058977"/>
            <a:ext cx="3527101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_________________________: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7257" y="7945394"/>
            <a:ext cx="3527101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_________________________: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93218" y="0"/>
            <a:ext cx="1726265" cy="44627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glow rad="203200">
              <a:schemeClr val="accent6">
                <a:satMod val="175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000" i="1" dirty="0" smtClean="0">
                <a:ea typeface="Calibri"/>
                <a:cs typeface="Times New Roman"/>
              </a:rPr>
              <a:t>Real pictures taken in class of the key stage in question.</a:t>
            </a:r>
            <a:endParaRPr lang="en-IE" sz="1000" i="1" dirty="0">
              <a:ea typeface="Calibri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3661" y="2177119"/>
            <a:ext cx="3527101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_________________________: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2741" y="277089"/>
            <a:ext cx="3527101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_________________________: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4999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699" y="791596"/>
            <a:ext cx="3527101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Using The _______________: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2338" y="3332194"/>
            <a:ext cx="2460301" cy="184074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1700109" y="0"/>
            <a:ext cx="3309497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IE" sz="3200" b="1" spc="50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Health and Safety</a:t>
            </a:r>
            <a:endParaRPr lang="en-IE" sz="3200" b="1" spc="50" dirty="0">
              <a:ln w="11430">
                <a:noFill/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7078" y="5367277"/>
            <a:ext cx="3527101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Use of ____________________: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1" name="Picture 2" descr="http://www.en.bradyeurope.com/images/products/355083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04" t="8628" r="6274" b="7451"/>
          <a:stretch/>
        </p:blipFill>
        <p:spPr bwMode="auto">
          <a:xfrm>
            <a:off x="2844598" y="3277769"/>
            <a:ext cx="566661" cy="5666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ounded Rectangle 21"/>
          <p:cNvSpPr/>
          <p:nvPr/>
        </p:nvSpPr>
        <p:spPr>
          <a:xfrm>
            <a:off x="4207078" y="3379091"/>
            <a:ext cx="2381615" cy="1827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TextBox 22"/>
          <p:cNvSpPr txBox="1"/>
          <p:nvPr/>
        </p:nvSpPr>
        <p:spPr>
          <a:xfrm>
            <a:off x="84994" y="5865006"/>
            <a:ext cx="6544406" cy="183537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200" dirty="0" smtClean="0">
                <a:ea typeface="Calibri"/>
                <a:cs typeface="Times New Roman"/>
              </a:rPr>
              <a:t>What I used it for:  _________________________________________________________________________________ 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200" dirty="0" smtClean="0">
                <a:ea typeface="Calibri"/>
                <a:cs typeface="Times New Roman"/>
              </a:rPr>
              <a:t>How I safety used it and associated safety precautions:  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200" dirty="0" smtClean="0">
                <a:ea typeface="Calibri"/>
                <a:cs typeface="Times New Roman"/>
              </a:rPr>
              <a:t>Associated PPE :   __________________________________________________________________</a:t>
            </a:r>
            <a:endParaRPr lang="en-IE" sz="1200" dirty="0">
              <a:ea typeface="Calibri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5152" y="1209432"/>
            <a:ext cx="6544406" cy="183537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200" dirty="0" smtClean="0">
                <a:ea typeface="Calibri"/>
                <a:cs typeface="Times New Roman"/>
              </a:rPr>
              <a:t>What I used it for:  _________________________________________________________________________________ 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200" dirty="0" smtClean="0">
                <a:ea typeface="Calibri"/>
                <a:cs typeface="Times New Roman"/>
              </a:rPr>
              <a:t>How I safety used it and associated safety precautions:  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200" dirty="0" smtClean="0">
                <a:ea typeface="Calibri"/>
                <a:cs typeface="Times New Roman"/>
              </a:rPr>
              <a:t>Associated PPE :   __________________________________________________________________</a:t>
            </a:r>
            <a:endParaRPr lang="en-IE" sz="1200" dirty="0">
              <a:ea typeface="Calibri"/>
              <a:cs typeface="Times New Roman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06699" y="7783723"/>
            <a:ext cx="2460301" cy="184074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ounded Rectangle 25"/>
          <p:cNvSpPr/>
          <p:nvPr/>
        </p:nvSpPr>
        <p:spPr>
          <a:xfrm>
            <a:off x="4019185" y="7810014"/>
            <a:ext cx="2381615" cy="1827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TextBox 17"/>
          <p:cNvSpPr txBox="1"/>
          <p:nvPr/>
        </p:nvSpPr>
        <p:spPr>
          <a:xfrm>
            <a:off x="3712613" y="3143117"/>
            <a:ext cx="2915015" cy="26930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glow rad="203200">
              <a:schemeClr val="accent6">
                <a:satMod val="175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000" i="1" dirty="0" smtClean="0">
                <a:ea typeface="Calibri"/>
                <a:cs typeface="Times New Roman"/>
              </a:rPr>
              <a:t>Real pictures taken in class of you using machine etc.</a:t>
            </a:r>
            <a:endParaRPr lang="en-IE" sz="1000" i="1" dirty="0">
              <a:ea typeface="Calibri"/>
              <a:cs typeface="Times New Roman"/>
            </a:endParaRPr>
          </a:p>
        </p:txBody>
      </p:sp>
      <p:sp>
        <p:nvSpPr>
          <p:cNvPr id="3" name="AutoShape 2" descr="Image result for ear muff sig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6" name="AutoShape 7" descr="Image result for lab coat sig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177"/>
          <a:stretch/>
        </p:blipFill>
        <p:spPr bwMode="auto">
          <a:xfrm>
            <a:off x="3498201" y="3820232"/>
            <a:ext cx="622097" cy="671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11" descr="Image result for ear muff sign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969"/>
          <a:stretch/>
        </p:blipFill>
        <p:spPr bwMode="auto">
          <a:xfrm>
            <a:off x="2789521" y="4292627"/>
            <a:ext cx="621738" cy="606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53447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558" y="1198550"/>
            <a:ext cx="3148156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How my project turned out: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227732" y="637708"/>
            <a:ext cx="2554068" cy="17372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2339000" y="0"/>
            <a:ext cx="20317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IE" sz="3200" b="1" spc="50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Evaluation</a:t>
            </a:r>
            <a:endParaRPr lang="en-IE" sz="3200" b="1" spc="50" dirty="0">
              <a:ln w="11430">
                <a:noFill/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360948" y="5410200"/>
            <a:ext cx="2398758" cy="17372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TextBox 9"/>
          <p:cNvSpPr txBox="1"/>
          <p:nvPr/>
        </p:nvSpPr>
        <p:spPr>
          <a:xfrm>
            <a:off x="203750" y="4921803"/>
            <a:ext cx="2635739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If I were to do it again: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31735" y="584867"/>
            <a:ext cx="1650065" cy="26930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glow rad="203200">
              <a:schemeClr val="accent6">
                <a:satMod val="175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000" i="1" dirty="0" smtClean="0">
                <a:ea typeface="Calibri"/>
                <a:cs typeface="Times New Roman"/>
              </a:rPr>
              <a:t>Real picture of end product.</a:t>
            </a:r>
            <a:endParaRPr lang="en-IE" sz="1000" i="1" dirty="0">
              <a:ea typeface="Calibri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1558" y="1752600"/>
            <a:ext cx="3969648" cy="234423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200" dirty="0" smtClean="0">
                <a:ea typeface="Calibri"/>
                <a:cs typeface="Times New Roman"/>
              </a:rPr>
              <a:t>What worked well:  ____________________________________________________________________________________________________________________________________________________________________________________________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200" dirty="0" smtClean="0">
                <a:ea typeface="Calibri"/>
                <a:cs typeface="Times New Roman"/>
              </a:rPr>
              <a:t>What didn’t work so well:  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5152" y="5410200"/>
            <a:ext cx="3969648" cy="387490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200" dirty="0" smtClean="0">
                <a:ea typeface="Calibri"/>
                <a:cs typeface="Times New Roman"/>
              </a:rPr>
              <a:t>Scale of project:  _____________________________________________________________________________________________________________________________________________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200" dirty="0" smtClean="0">
                <a:ea typeface="Calibri"/>
                <a:cs typeface="Times New Roman"/>
              </a:rPr>
              <a:t>Better use of time:  _____________________________________________________________________________________________________________________________________________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200" dirty="0" smtClean="0">
                <a:ea typeface="Calibri"/>
                <a:cs typeface="Times New Roman"/>
              </a:rPr>
              <a:t>Different use of materials:  </a:t>
            </a:r>
            <a:r>
              <a:rPr lang="en-IE" sz="1200" dirty="0">
                <a:ea typeface="Calibri"/>
                <a:cs typeface="Times New Roman"/>
              </a:rPr>
              <a:t>_____________________________________________________________________________________________________________________________________________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200" dirty="0" smtClean="0">
                <a:ea typeface="Calibri"/>
                <a:cs typeface="Times New Roman"/>
              </a:rPr>
              <a:t>Different methods:  _____________________________________________________________________________________________________________________________________________</a:t>
            </a:r>
            <a:endParaRPr lang="en-IE" sz="1200" dirty="0">
              <a:ea typeface="Calibri"/>
              <a:cs typeface="Times New Roman"/>
            </a:endParaRPr>
          </a:p>
        </p:txBody>
      </p:sp>
      <p:cxnSp>
        <p:nvCxnSpPr>
          <p:cNvPr id="18" name="Curved Connector 17"/>
          <p:cNvCxnSpPr/>
          <p:nvPr/>
        </p:nvCxnSpPr>
        <p:spPr>
          <a:xfrm>
            <a:off x="3852377" y="5476969"/>
            <a:ext cx="872023" cy="801850"/>
          </a:xfrm>
          <a:prstGeom prst="curvedConnector3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4370710" y="7724979"/>
            <a:ext cx="2398758" cy="17372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Rounded Rectangle 20"/>
          <p:cNvSpPr/>
          <p:nvPr/>
        </p:nvSpPr>
        <p:spPr>
          <a:xfrm>
            <a:off x="4227732" y="2563675"/>
            <a:ext cx="2531974" cy="17372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6" name="Curved Connector 15"/>
          <p:cNvCxnSpPr/>
          <p:nvPr/>
        </p:nvCxnSpPr>
        <p:spPr>
          <a:xfrm>
            <a:off x="3852377" y="7551152"/>
            <a:ext cx="872023" cy="526048"/>
          </a:xfrm>
          <a:prstGeom prst="curvedConnector3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urved Connector 18"/>
          <p:cNvCxnSpPr/>
          <p:nvPr/>
        </p:nvCxnSpPr>
        <p:spPr>
          <a:xfrm>
            <a:off x="3963498" y="9081217"/>
            <a:ext cx="760902" cy="190500"/>
          </a:xfrm>
          <a:prstGeom prst="curvedConnector3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/>
          <p:nvPr/>
        </p:nvCxnSpPr>
        <p:spPr>
          <a:xfrm flipV="1">
            <a:off x="3852377" y="1579550"/>
            <a:ext cx="657497" cy="401650"/>
          </a:xfrm>
          <a:prstGeom prst="curvedConnector3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/>
          <p:nvPr/>
        </p:nvCxnSpPr>
        <p:spPr>
          <a:xfrm>
            <a:off x="3791720" y="3200400"/>
            <a:ext cx="872023" cy="12700"/>
          </a:xfrm>
          <a:prstGeom prst="curvedConnector3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3325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27795" y="0"/>
            <a:ext cx="3254097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IE" sz="3200" b="1" spc="50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Table of Contents</a:t>
            </a:r>
            <a:endParaRPr lang="en-IE" sz="3200" b="1" spc="50" dirty="0">
              <a:ln w="11430">
                <a:noFill/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382804"/>
              </p:ext>
            </p:extLst>
          </p:nvPr>
        </p:nvGraphicFramePr>
        <p:xfrm>
          <a:off x="763021" y="1143000"/>
          <a:ext cx="5183643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1830843"/>
              </a:tblGrid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Page Heading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Page Number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Cover Page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           1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Table of Contents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           2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Brief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           3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Analysis of Brief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           4 - __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Research and Investigation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Development</a:t>
                      </a:r>
                      <a:r>
                        <a:rPr lang="en-IE" baseline="0" dirty="0" smtClean="0"/>
                        <a:t> of</a:t>
                      </a:r>
                      <a:r>
                        <a:rPr lang="en-IE" dirty="0" smtClean="0"/>
                        <a:t> Design Ideas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Final Solution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Materials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Joining</a:t>
                      </a:r>
                      <a:r>
                        <a:rPr lang="en-IE" baseline="0" dirty="0" smtClean="0"/>
                        <a:t> Methods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Working Drawings and Sketches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Cutting List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Project Manufacture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Health</a:t>
                      </a:r>
                      <a:r>
                        <a:rPr lang="en-IE" baseline="0" dirty="0" smtClean="0"/>
                        <a:t> and Safety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Evaluation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Conclusion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Experiments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32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4449480" y="263597"/>
            <a:ext cx="2398758" cy="17372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TextBox 10"/>
          <p:cNvSpPr txBox="1"/>
          <p:nvPr/>
        </p:nvSpPr>
        <p:spPr>
          <a:xfrm>
            <a:off x="295231" y="-32148"/>
            <a:ext cx="2905169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Problems met and solved: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3684" y="317822"/>
            <a:ext cx="3969648" cy="387490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200" dirty="0" smtClean="0">
                <a:ea typeface="Calibri"/>
                <a:cs typeface="Times New Roman"/>
              </a:rPr>
              <a:t>Problem 1 met:  _____________________________________________________________________________________________________________________________________________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200" dirty="0" smtClean="0">
                <a:ea typeface="Calibri"/>
                <a:cs typeface="Times New Roman"/>
              </a:rPr>
              <a:t>Problem 1 solved:  _____________________________________________________________________________________________________________________________________________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200" dirty="0" smtClean="0">
                <a:ea typeface="Calibri"/>
                <a:cs typeface="Times New Roman"/>
              </a:rPr>
              <a:t>Problem 2 met:  </a:t>
            </a:r>
            <a:r>
              <a:rPr lang="en-IE" sz="1200" dirty="0">
                <a:ea typeface="Calibri"/>
                <a:cs typeface="Times New Roman"/>
              </a:rPr>
              <a:t>_____________________________________________________________________________________________________________________________________________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200" dirty="0" smtClean="0">
                <a:ea typeface="Calibri"/>
                <a:cs typeface="Times New Roman"/>
              </a:rPr>
              <a:t>Problem 2 solved:  _____________________________________________________________________________________________________________________________________________</a:t>
            </a:r>
            <a:endParaRPr lang="en-IE" sz="1200" dirty="0">
              <a:ea typeface="Calibri"/>
              <a:cs typeface="Times New Roman"/>
            </a:endParaRPr>
          </a:p>
        </p:txBody>
      </p:sp>
      <p:cxnSp>
        <p:nvCxnSpPr>
          <p:cNvPr id="13" name="Curved Connector 12"/>
          <p:cNvCxnSpPr/>
          <p:nvPr/>
        </p:nvCxnSpPr>
        <p:spPr>
          <a:xfrm>
            <a:off x="3940909" y="493231"/>
            <a:ext cx="1088291" cy="12700"/>
          </a:xfrm>
          <a:prstGeom prst="curvedConnector3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4459242" y="2360241"/>
            <a:ext cx="2398758" cy="17372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5" name="Curved Connector 14"/>
          <p:cNvCxnSpPr/>
          <p:nvPr/>
        </p:nvCxnSpPr>
        <p:spPr>
          <a:xfrm>
            <a:off x="3940909" y="2567414"/>
            <a:ext cx="1088291" cy="12700"/>
          </a:xfrm>
          <a:prstGeom prst="curvedConnector3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/>
          <p:nvPr/>
        </p:nvCxnSpPr>
        <p:spPr>
          <a:xfrm>
            <a:off x="4052030" y="3419360"/>
            <a:ext cx="760902" cy="190500"/>
          </a:xfrm>
          <a:prstGeom prst="curvedConnector3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4303964" y="6252696"/>
            <a:ext cx="2398758" cy="17372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TextBox 17"/>
          <p:cNvSpPr txBox="1"/>
          <p:nvPr/>
        </p:nvSpPr>
        <p:spPr>
          <a:xfrm>
            <a:off x="212909" y="4383766"/>
            <a:ext cx="2005599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Project vs Brief: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2382" y="7054247"/>
            <a:ext cx="3969648" cy="19195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200" dirty="0" smtClean="0">
                <a:ea typeface="Calibri"/>
                <a:cs typeface="Times New Roman"/>
              </a:rPr>
              <a:t>Elements of my project </a:t>
            </a:r>
            <a:r>
              <a:rPr lang="en-IE" sz="1200" b="1" u="sng" dirty="0" smtClean="0">
                <a:ea typeface="Calibri"/>
                <a:cs typeface="Times New Roman"/>
              </a:rPr>
              <a:t>that meets the brief</a:t>
            </a:r>
            <a:r>
              <a:rPr lang="en-IE" sz="1200" dirty="0" smtClean="0">
                <a:ea typeface="Calibri"/>
                <a:cs typeface="Times New Roman"/>
              </a:rPr>
              <a:t>:  _____________________________________________________________________________________________________________________________________________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200" dirty="0" smtClean="0">
                <a:ea typeface="Calibri"/>
                <a:cs typeface="Times New Roman"/>
              </a:rPr>
              <a:t>Elements of my project </a:t>
            </a:r>
            <a:r>
              <a:rPr lang="en-IE" sz="1200" b="1" u="sng" dirty="0" smtClean="0">
                <a:ea typeface="Calibri"/>
                <a:cs typeface="Times New Roman"/>
              </a:rPr>
              <a:t>that doesn’t meet the brief</a:t>
            </a:r>
            <a:r>
              <a:rPr lang="en-IE" sz="1200" dirty="0" smtClean="0">
                <a:ea typeface="Calibri"/>
                <a:cs typeface="Times New Roman"/>
              </a:rPr>
              <a:t>:  _____________________________________________________________________________________________________________________________________________</a:t>
            </a:r>
          </a:p>
        </p:txBody>
      </p:sp>
      <p:cxnSp>
        <p:nvCxnSpPr>
          <p:cNvPr id="20" name="Curved Connector 19"/>
          <p:cNvCxnSpPr/>
          <p:nvPr/>
        </p:nvCxnSpPr>
        <p:spPr>
          <a:xfrm>
            <a:off x="3858587" y="1599910"/>
            <a:ext cx="872023" cy="12700"/>
          </a:xfrm>
          <a:prstGeom prst="curvedConnector3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4294598" y="8168762"/>
            <a:ext cx="2398758" cy="17372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2" name="Curved Connector 21"/>
          <p:cNvCxnSpPr/>
          <p:nvPr/>
        </p:nvCxnSpPr>
        <p:spPr>
          <a:xfrm flipV="1">
            <a:off x="3858587" y="6629400"/>
            <a:ext cx="626467" cy="595525"/>
          </a:xfrm>
          <a:prstGeom prst="curvedConnector3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/>
          <p:nvPr/>
        </p:nvCxnSpPr>
        <p:spPr>
          <a:xfrm>
            <a:off x="3858587" y="7543800"/>
            <a:ext cx="1170613" cy="190500"/>
          </a:xfrm>
          <a:prstGeom prst="curvedConnector3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63907" y="4846938"/>
            <a:ext cx="6407175" cy="128240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2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200" dirty="0" smtClean="0">
                <a:ea typeface="Calibri"/>
                <a:cs typeface="Times New Roman"/>
              </a:rPr>
              <a:t>Design and make___________________________________________________________________ __________________________________________________________________________________________________________________________________________________________________</a:t>
            </a:r>
            <a:endParaRPr lang="en-IE" sz="1050" dirty="0">
              <a:ea typeface="Calibri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13574" y="5321370"/>
            <a:ext cx="1871480" cy="26930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glow rad="203200">
              <a:schemeClr val="accent6">
                <a:satMod val="175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000" i="1" dirty="0" smtClean="0">
                <a:ea typeface="Calibri"/>
                <a:cs typeface="Times New Roman"/>
              </a:rPr>
              <a:t>Original brief wrote down again.</a:t>
            </a:r>
            <a:endParaRPr lang="en-IE" sz="1000" i="1" dirty="0">
              <a:ea typeface="Calibri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64880" y="1927210"/>
            <a:ext cx="2106202" cy="44627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glow rad="203200">
              <a:schemeClr val="accent6">
                <a:satMod val="175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000" i="1" dirty="0" smtClean="0">
                <a:ea typeface="Calibri"/>
                <a:cs typeface="Times New Roman"/>
              </a:rPr>
              <a:t>Real pictures of any problem encountered and after you solved it</a:t>
            </a:r>
            <a:endParaRPr lang="en-IE" sz="1000" i="1" dirty="0">
              <a:ea typeface="Calibri"/>
              <a:cs typeface="Times New Roman"/>
            </a:endParaRPr>
          </a:p>
        </p:txBody>
      </p:sp>
      <p:cxnSp>
        <p:nvCxnSpPr>
          <p:cNvPr id="32" name="Curved Connector 31"/>
          <p:cNvCxnSpPr/>
          <p:nvPr/>
        </p:nvCxnSpPr>
        <p:spPr>
          <a:xfrm>
            <a:off x="3882951" y="8382000"/>
            <a:ext cx="847659" cy="12700"/>
          </a:xfrm>
          <a:prstGeom prst="curvedConnector3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32"/>
          <p:cNvCxnSpPr/>
          <p:nvPr/>
        </p:nvCxnSpPr>
        <p:spPr>
          <a:xfrm>
            <a:off x="3858587" y="8973747"/>
            <a:ext cx="626467" cy="551253"/>
          </a:xfrm>
          <a:prstGeom prst="curvedConnector3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/>
          <p:nvPr/>
        </p:nvCxnSpPr>
        <p:spPr>
          <a:xfrm flipV="1">
            <a:off x="2116969" y="5867400"/>
            <a:ext cx="1350525" cy="1059762"/>
          </a:xfrm>
          <a:prstGeom prst="curvedConnector3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/>
          <p:nvPr/>
        </p:nvCxnSpPr>
        <p:spPr>
          <a:xfrm rot="5400000" flipH="1" flipV="1">
            <a:off x="185194" y="6256179"/>
            <a:ext cx="797822" cy="544145"/>
          </a:xfrm>
          <a:prstGeom prst="curvedConnector3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210090" y="7918194"/>
            <a:ext cx="2590800" cy="26930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glow rad="203200">
              <a:schemeClr val="accent6">
                <a:satMod val="175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000" i="1" dirty="0" smtClean="0">
                <a:ea typeface="Calibri"/>
                <a:cs typeface="Times New Roman"/>
              </a:rPr>
              <a:t>Real pictures to support what you are saying</a:t>
            </a:r>
            <a:endParaRPr lang="en-IE" sz="1000" i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195487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558" y="584867"/>
            <a:ext cx="1819642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What I learned: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227732" y="1295400"/>
            <a:ext cx="2554068" cy="17372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Rectangle 3"/>
          <p:cNvSpPr/>
          <p:nvPr/>
        </p:nvSpPr>
        <p:spPr>
          <a:xfrm>
            <a:off x="2302326" y="0"/>
            <a:ext cx="2105064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IE" sz="3200" b="1" spc="50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Conclusion</a:t>
            </a:r>
            <a:endParaRPr lang="en-IE" sz="3200" b="1" spc="50" dirty="0">
              <a:ln w="11430">
                <a:noFill/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91215" y="804622"/>
            <a:ext cx="1650065" cy="26930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glow rad="203200">
              <a:schemeClr val="accent6">
                <a:satMod val="175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000" i="1" dirty="0" smtClean="0">
                <a:ea typeface="Calibri"/>
                <a:cs typeface="Times New Roman"/>
              </a:rPr>
              <a:t>Real picture of end product.</a:t>
            </a:r>
            <a:endParaRPr lang="en-IE" sz="1000" i="1" dirty="0">
              <a:ea typeface="Calibri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558" y="939274"/>
            <a:ext cx="3969648" cy="472437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200" dirty="0" smtClean="0">
                <a:ea typeface="Calibri"/>
                <a:cs typeface="Times New Roman"/>
              </a:rPr>
              <a:t>Careful project design:  ____________________________________________________________________________________________________________________________________________________________________________________________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200" dirty="0" smtClean="0">
                <a:ea typeface="Calibri"/>
                <a:cs typeface="Times New Roman"/>
              </a:rPr>
              <a:t>Planning/Time management:  ____________________________________________________________________________________________________________________________________________________________________________________________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200" dirty="0" smtClean="0">
                <a:ea typeface="Calibri"/>
                <a:cs typeface="Times New Roman"/>
              </a:rPr>
              <a:t>Dedication to work: ____________________________________________________________________________________________________________________________________________________________________________________________</a:t>
            </a:r>
            <a:endParaRPr lang="en-IE" sz="1200" dirty="0">
              <a:ea typeface="Calibri"/>
              <a:cs typeface="Times New Roman"/>
            </a:endParaRP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200" dirty="0" smtClean="0">
                <a:ea typeface="Calibri"/>
                <a:cs typeface="Times New Roman"/>
              </a:rPr>
              <a:t>Personal qualities:  ____________________________________________________________________________________________________________________________________________________________________________________________</a:t>
            </a:r>
            <a:endParaRPr lang="en-IE" sz="1200" dirty="0">
              <a:ea typeface="Calibri"/>
              <a:cs typeface="Times New Roman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249826" y="3493371"/>
            <a:ext cx="2531974" cy="17372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8" name="Curved Connector 7"/>
          <p:cNvCxnSpPr/>
          <p:nvPr/>
        </p:nvCxnSpPr>
        <p:spPr>
          <a:xfrm flipV="1">
            <a:off x="3852377" y="1579550"/>
            <a:ext cx="657497" cy="401650"/>
          </a:xfrm>
          <a:prstGeom prst="curvedConnector3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/>
          <p:nvPr/>
        </p:nvCxnSpPr>
        <p:spPr>
          <a:xfrm>
            <a:off x="3637851" y="3476383"/>
            <a:ext cx="872023" cy="181217"/>
          </a:xfrm>
          <a:prstGeom prst="curvedConnector3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45256" y="5818319"/>
            <a:ext cx="4058676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New skills/techniques/tools learned: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680006" y="5995291"/>
            <a:ext cx="1868268" cy="140045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TextBox 11"/>
          <p:cNvSpPr txBox="1"/>
          <p:nvPr/>
        </p:nvSpPr>
        <p:spPr>
          <a:xfrm>
            <a:off x="4669120" y="5663644"/>
            <a:ext cx="1854486" cy="44627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glow rad="203200">
              <a:schemeClr val="accent6">
                <a:satMod val="175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000" i="1" dirty="0" smtClean="0">
                <a:ea typeface="Calibri"/>
                <a:cs typeface="Times New Roman"/>
              </a:rPr>
              <a:t>Real picture of the new skills/techniques/tools learned.</a:t>
            </a:r>
            <a:endParaRPr lang="en-IE" sz="1000" i="1" dirty="0">
              <a:ea typeface="Calibri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5257" y="6172726"/>
            <a:ext cx="3969648" cy="234423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200" dirty="0" smtClean="0">
                <a:ea typeface="Calibri"/>
                <a:cs typeface="Times New Roman"/>
              </a:rPr>
              <a:t>________________________ :  ____________________________________________________________________________________________________________________________________________________________________________________________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200" dirty="0" smtClean="0">
                <a:ea typeface="Calibri"/>
                <a:cs typeface="Times New Roman"/>
              </a:rPr>
              <a:t>________________________  : 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669120" y="7432409"/>
            <a:ext cx="1868268" cy="138165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5" name="Curved Connector 14"/>
          <p:cNvCxnSpPr/>
          <p:nvPr/>
        </p:nvCxnSpPr>
        <p:spPr>
          <a:xfrm>
            <a:off x="3975183" y="6396941"/>
            <a:ext cx="716032" cy="12700"/>
          </a:xfrm>
          <a:prstGeom prst="curvedConnector3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/>
          <p:nvPr/>
        </p:nvCxnSpPr>
        <p:spPr>
          <a:xfrm>
            <a:off x="3947116" y="7620000"/>
            <a:ext cx="872023" cy="12700"/>
          </a:xfrm>
          <a:prstGeom prst="curvedConnector3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56229" y="8660176"/>
            <a:ext cx="1824971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Thank you note: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0029" y="8960518"/>
            <a:ext cx="6701771" cy="94179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200" dirty="0">
                <a:ea typeface="Calibri"/>
                <a:cs typeface="Times New Roman"/>
              </a:rPr>
              <a:t>I would like to </a:t>
            </a:r>
            <a:r>
              <a:rPr lang="en-IE" sz="1200" dirty="0" smtClean="0">
                <a:ea typeface="Calibri"/>
                <a:cs typeface="Times New Roman"/>
              </a:rPr>
              <a:t>thank </a:t>
            </a:r>
            <a:r>
              <a:rPr lang="en-IE" sz="1200" dirty="0">
                <a:ea typeface="Calibri"/>
                <a:cs typeface="Times New Roman"/>
              </a:rPr>
              <a:t>(Teacher, class mates, parents, neighbour</a:t>
            </a:r>
            <a:r>
              <a:rPr lang="en-IE" sz="1200" dirty="0" smtClean="0">
                <a:ea typeface="Calibri"/>
                <a:cs typeface="Times New Roman"/>
              </a:rPr>
              <a:t>)___________________ </a:t>
            </a:r>
            <a:r>
              <a:rPr lang="en-IE" sz="1200" dirty="0">
                <a:ea typeface="Calibri"/>
                <a:cs typeface="Times New Roman"/>
              </a:rPr>
              <a:t>for helping me </a:t>
            </a:r>
            <a:r>
              <a:rPr lang="en-IE" sz="1200" dirty="0" smtClean="0">
                <a:ea typeface="Calibri"/>
                <a:cs typeface="Times New Roman"/>
              </a:rPr>
              <a:t>when/during…….._______________________________________________________________________ __________________________________________________________________________________________________________________________________________________________________________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5323167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9077" y="43097"/>
            <a:ext cx="5811527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Experiment 1: _______________________</a:t>
            </a:r>
            <a:endParaRPr lang="en-US" sz="2400" b="1" cap="none" spc="50" dirty="0">
              <a:ln w="11430">
                <a:noFill/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3130" y="1219200"/>
            <a:ext cx="6407175" cy="94179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600" dirty="0" smtClean="0">
                <a:ea typeface="Calibri"/>
                <a:cs typeface="Times New Roman"/>
              </a:rPr>
              <a:t>To determine __________________________________________________ __________________________________________________________________________________________________________________________</a:t>
            </a:r>
            <a:endParaRPr lang="en-IE" sz="1200" dirty="0">
              <a:ea typeface="Calibri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3130" y="2698217"/>
            <a:ext cx="6407175" cy="120827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600" dirty="0" smtClean="0">
                <a:ea typeface="Calibri"/>
                <a:cs typeface="Times New Roman"/>
              </a:rPr>
              <a:t>I expect to find that ____________________________________________ _______________________________________________________________________________________________________________________________________________________________________________________</a:t>
            </a:r>
            <a:endParaRPr lang="en-IE" sz="1200" dirty="0">
              <a:ea typeface="Calibri"/>
              <a:cs typeface="Times New Roman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8675" y="4572000"/>
            <a:ext cx="3203587" cy="92140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100" dirty="0" smtClean="0">
                <a:ea typeface="Calibri"/>
                <a:cs typeface="Times New Roman"/>
              </a:rPr>
              <a:t>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100" dirty="0" smtClean="0">
                <a:ea typeface="Calibri"/>
                <a:cs typeface="Times New Roman"/>
              </a:rPr>
              <a:t>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100" dirty="0" smtClean="0">
                <a:ea typeface="Calibri"/>
                <a:cs typeface="Times New Roman"/>
              </a:rPr>
              <a:t>___________________________________</a:t>
            </a:r>
            <a:endParaRPr lang="en-IE" sz="1100" dirty="0">
              <a:ea typeface="Calibri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72560" y="4620542"/>
            <a:ext cx="3203587" cy="92140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100" dirty="0" smtClean="0">
                <a:ea typeface="Calibri"/>
                <a:cs typeface="Times New Roman"/>
              </a:rPr>
              <a:t>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100" dirty="0" smtClean="0">
                <a:ea typeface="Calibri"/>
                <a:cs typeface="Times New Roman"/>
              </a:rPr>
              <a:t>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100" dirty="0" smtClean="0">
                <a:ea typeface="Calibri"/>
                <a:cs typeface="Times New Roman"/>
              </a:rPr>
              <a:t>___________________________________</a:t>
            </a:r>
            <a:endParaRPr lang="en-IE" sz="1100" dirty="0">
              <a:ea typeface="Calibri"/>
              <a:cs typeface="Times New Roman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4616" y="6168612"/>
            <a:ext cx="4468367" cy="373738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Rounded Rectangle 24"/>
          <p:cNvSpPr/>
          <p:nvPr/>
        </p:nvSpPr>
        <p:spPr>
          <a:xfrm>
            <a:off x="4800600" y="7394086"/>
            <a:ext cx="2057400" cy="179126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TextBox 18"/>
          <p:cNvSpPr txBox="1"/>
          <p:nvPr/>
        </p:nvSpPr>
        <p:spPr>
          <a:xfrm>
            <a:off x="4656627" y="536032"/>
            <a:ext cx="2130955" cy="30777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Date:__________</a:t>
            </a:r>
            <a:endParaRPr lang="en-IE" sz="14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9003" y="772746"/>
            <a:ext cx="1321492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Objective: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885840" y="843809"/>
            <a:ext cx="2679773" cy="26930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glow rad="203200">
              <a:schemeClr val="accent6">
                <a:satMod val="175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000" i="1" dirty="0" smtClean="0">
                <a:ea typeface="Calibri"/>
                <a:cs typeface="Times New Roman"/>
              </a:rPr>
              <a:t>Illustrate what the experiment is going to show.</a:t>
            </a:r>
            <a:endParaRPr lang="en-IE" sz="1000" i="1" dirty="0">
              <a:ea typeface="Calibri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1457" y="2367429"/>
            <a:ext cx="1369038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Hypothesis: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85840" y="2353337"/>
            <a:ext cx="3249627" cy="26930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glow rad="203200">
              <a:schemeClr val="accent6">
                <a:satMod val="175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000" i="1" dirty="0" smtClean="0">
                <a:ea typeface="Calibri"/>
                <a:cs typeface="Times New Roman"/>
              </a:rPr>
              <a:t>Illustrate what you expect to find by doing this experiment</a:t>
            </a:r>
            <a:endParaRPr lang="en-IE" sz="1000" i="1" dirty="0">
              <a:ea typeface="Calibri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11951" y="4160549"/>
            <a:ext cx="1405457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Equipment: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026353" y="4199022"/>
            <a:ext cx="3048000" cy="26930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glow rad="203200">
              <a:schemeClr val="accent6">
                <a:satMod val="175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000" b="1" i="1" u="sng" dirty="0" smtClean="0">
                <a:ea typeface="Calibri"/>
                <a:cs typeface="Times New Roman"/>
              </a:rPr>
              <a:t>Bullet point list </a:t>
            </a:r>
            <a:r>
              <a:rPr lang="en-IE" sz="1000" i="1" dirty="0" smtClean="0">
                <a:ea typeface="Calibri"/>
                <a:cs typeface="Times New Roman"/>
              </a:rPr>
              <a:t>the equipment used in the experiment..</a:t>
            </a:r>
            <a:endParaRPr lang="en-IE" sz="1000" i="1" dirty="0">
              <a:ea typeface="Calibri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0957" y="5722336"/>
            <a:ext cx="3249627" cy="44627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glow rad="203200">
              <a:schemeClr val="accent6">
                <a:satMod val="175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000" i="1" dirty="0" smtClean="0">
                <a:ea typeface="Calibri"/>
                <a:cs typeface="Times New Roman"/>
              </a:rPr>
              <a:t>Create </a:t>
            </a:r>
            <a:r>
              <a:rPr lang="en-IE" sz="1000" b="1" i="1" u="sng" dirty="0" smtClean="0">
                <a:ea typeface="Calibri"/>
                <a:cs typeface="Times New Roman"/>
              </a:rPr>
              <a:t>a neat, coloured and fully labelled sketch </a:t>
            </a:r>
            <a:r>
              <a:rPr lang="en-IE" sz="1000" i="1" dirty="0" smtClean="0">
                <a:ea typeface="Calibri"/>
                <a:cs typeface="Times New Roman"/>
              </a:rPr>
              <a:t>of the physical layout of the equipment and experiment.</a:t>
            </a:r>
            <a:endParaRPr lang="en-IE" sz="1000" i="1" dirty="0">
              <a:ea typeface="Calibri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11193" y="6337410"/>
            <a:ext cx="2164647" cy="78983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glow rad="203200">
              <a:schemeClr val="accent6">
                <a:satMod val="175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000" i="1" dirty="0" smtClean="0">
                <a:ea typeface="Calibri"/>
                <a:cs typeface="Times New Roman"/>
              </a:rPr>
              <a:t>You must </a:t>
            </a:r>
            <a:r>
              <a:rPr lang="en-IE" sz="1000" i="1" dirty="0">
                <a:ea typeface="Calibri"/>
                <a:cs typeface="Times New Roman"/>
              </a:rPr>
              <a:t>also put in a real photo of the </a:t>
            </a:r>
            <a:r>
              <a:rPr lang="en-IE" sz="1000" i="1" dirty="0" smtClean="0">
                <a:ea typeface="Calibri"/>
                <a:cs typeface="Times New Roman"/>
              </a:rPr>
              <a:t>experiment as proof to the examiner that you did this experiment yourself.</a:t>
            </a:r>
            <a:endParaRPr lang="en-IE" sz="1000" i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159898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544852"/>
              </p:ext>
            </p:extLst>
          </p:nvPr>
        </p:nvGraphicFramePr>
        <p:xfrm>
          <a:off x="205430" y="3646764"/>
          <a:ext cx="637640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1001"/>
                <a:gridCol w="1295400"/>
                <a:gridCol w="13716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42797" y="5588749"/>
            <a:ext cx="6407175" cy="120827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6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IE" sz="1200" dirty="0">
              <a:ea typeface="Calibri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561" y="629792"/>
            <a:ext cx="6729870" cy="222445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100" dirty="0" smtClean="0">
                <a:ea typeface="Calibri"/>
                <a:cs typeface="Times New Roman"/>
              </a:rPr>
              <a:t>Set up the equipment as illustrated in the sketch.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100" dirty="0" smtClean="0">
                <a:ea typeface="Calibri"/>
                <a:cs typeface="Times New Roman"/>
              </a:rPr>
              <a:t>___________________________________________________________________________________________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100" dirty="0" smtClean="0">
                <a:ea typeface="Calibri"/>
                <a:cs typeface="Times New Roman"/>
              </a:rPr>
              <a:t>___________________________________________________________________________________________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100" dirty="0" smtClean="0">
                <a:ea typeface="Calibri"/>
                <a:cs typeface="Times New Roman"/>
              </a:rPr>
              <a:t>___________________________________________________________________________________________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100" dirty="0" smtClean="0">
                <a:ea typeface="Calibri"/>
                <a:cs typeface="Times New Roman"/>
              </a:rPr>
              <a:t>___________________________________________________________________________________________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100" dirty="0" smtClean="0">
                <a:ea typeface="Calibri"/>
                <a:cs typeface="Times New Roman"/>
              </a:rPr>
              <a:t>___________________________________________________________________________________________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100" dirty="0" smtClean="0">
                <a:ea typeface="Calibri"/>
                <a:cs typeface="Times New Roman"/>
              </a:rPr>
              <a:t>___________________________________________________________________________________________</a:t>
            </a:r>
            <a:endParaRPr lang="en-IE" sz="1100" dirty="0">
              <a:ea typeface="Calibri"/>
              <a:cs typeface="Times New Rom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2179" y="7651610"/>
            <a:ext cx="6407175" cy="215392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100" b="1" u="sng" dirty="0" smtClean="0">
                <a:solidFill>
                  <a:srgbClr val="FF0000"/>
                </a:solidFill>
                <a:ea typeface="Calibri"/>
                <a:cs typeface="Times New Roman"/>
              </a:rPr>
              <a:t>What I have learned from the results of the experiment: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6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</a:t>
            </a:r>
            <a:r>
              <a:rPr lang="en-IE" sz="1100" b="1" u="sng" dirty="0" smtClean="0">
                <a:solidFill>
                  <a:srgbClr val="FF0000"/>
                </a:solidFill>
                <a:ea typeface="Calibri"/>
                <a:cs typeface="Times New Roman"/>
              </a:rPr>
              <a:t>How this applies to the Construction Studies subject: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6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</a:t>
            </a:r>
            <a:endParaRPr lang="en-IE" sz="1200" dirty="0">
              <a:ea typeface="Calibri"/>
              <a:cs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25482" y="169893"/>
            <a:ext cx="3930003" cy="26930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glow rad="203200">
              <a:schemeClr val="accent6">
                <a:satMod val="175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000" i="1" dirty="0" smtClean="0">
                <a:ea typeface="Calibri"/>
                <a:cs typeface="Times New Roman"/>
              </a:rPr>
              <a:t>In </a:t>
            </a:r>
            <a:r>
              <a:rPr lang="en-IE" sz="1000" i="1" dirty="0">
                <a:ea typeface="Calibri"/>
                <a:cs typeface="Times New Roman"/>
              </a:rPr>
              <a:t>bullet point form, list the step by step procedure of the </a:t>
            </a:r>
            <a:r>
              <a:rPr lang="en-IE" sz="1000" i="1" dirty="0" smtClean="0">
                <a:ea typeface="Calibri"/>
                <a:cs typeface="Times New Roman"/>
              </a:rPr>
              <a:t>experiment</a:t>
            </a:r>
            <a:r>
              <a:rPr lang="en-IE" sz="1000" i="1" dirty="0">
                <a:ea typeface="Calibri"/>
                <a:cs typeface="Times New Roman"/>
              </a:rPr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4394" y="117558"/>
            <a:ext cx="1405457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Procedure: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84454" y="3091832"/>
            <a:ext cx="4924718" cy="26930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glow rad="203200">
              <a:schemeClr val="accent6">
                <a:satMod val="175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000" i="1" dirty="0" smtClean="0">
                <a:ea typeface="Calibri"/>
                <a:cs typeface="Times New Roman"/>
              </a:rPr>
              <a:t>Explain/illustrate </a:t>
            </a:r>
            <a:r>
              <a:rPr lang="en-IE" sz="1000" i="1" dirty="0">
                <a:ea typeface="Calibri"/>
                <a:cs typeface="Times New Roman"/>
              </a:rPr>
              <a:t>the results of the experiment… use a grid if multiple results are </a:t>
            </a:r>
            <a:r>
              <a:rPr lang="en-IE" sz="1000" i="1" dirty="0" smtClean="0">
                <a:ea typeface="Calibri"/>
                <a:cs typeface="Times New Roman"/>
              </a:rPr>
              <a:t>recorded.</a:t>
            </a:r>
            <a:endParaRPr lang="en-IE" sz="1000" i="1" dirty="0">
              <a:ea typeface="Calibri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2090" y="3091832"/>
            <a:ext cx="1158462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Results: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50848" y="7048153"/>
            <a:ext cx="4924718" cy="44627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glow rad="203200">
              <a:schemeClr val="accent6">
                <a:satMod val="175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000" i="1" dirty="0" smtClean="0">
                <a:ea typeface="Calibri"/>
                <a:cs typeface="Times New Roman"/>
              </a:rPr>
              <a:t>Discuss </a:t>
            </a:r>
            <a:r>
              <a:rPr lang="en-IE" sz="1000" b="1" i="1" u="sng" dirty="0">
                <a:ea typeface="Calibri"/>
                <a:cs typeface="Times New Roman"/>
              </a:rPr>
              <a:t>what you have learned from the results of the experiment </a:t>
            </a:r>
            <a:r>
              <a:rPr lang="en-IE" sz="1000" i="1" dirty="0">
                <a:ea typeface="Calibri"/>
                <a:cs typeface="Times New Roman"/>
              </a:rPr>
              <a:t>and </a:t>
            </a:r>
            <a:r>
              <a:rPr lang="en-IE" sz="1000" b="1" i="1" u="sng" dirty="0">
                <a:ea typeface="Calibri"/>
                <a:cs typeface="Times New Roman"/>
              </a:rPr>
              <a:t>how this applies to the given aspect of construction </a:t>
            </a:r>
            <a:r>
              <a:rPr lang="en-IE" sz="1000" b="1" i="1" u="sng" dirty="0" smtClean="0">
                <a:ea typeface="Calibri"/>
                <a:cs typeface="Times New Roman"/>
              </a:rPr>
              <a:t>studies</a:t>
            </a:r>
            <a:r>
              <a:rPr lang="en-IE" sz="1000" i="1" dirty="0" smtClean="0">
                <a:ea typeface="Calibri"/>
                <a:cs typeface="Times New Roman"/>
              </a:rPr>
              <a:t>.</a:t>
            </a:r>
            <a:endParaRPr lang="en-IE" sz="1000" b="1" i="1" u="sng" dirty="0">
              <a:ea typeface="Calibri"/>
              <a:cs typeface="Times New Roman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0561" y="7078980"/>
            <a:ext cx="1372364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Conclusion: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1755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9077" y="43097"/>
            <a:ext cx="5811527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Experiment </a:t>
            </a:r>
            <a:r>
              <a:rPr lang="en-US" sz="2400" b="1" spc="50" dirty="0">
                <a:ln w="11430">
                  <a:noFill/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en-US" sz="2400" b="1" spc="50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 _______________________</a:t>
            </a:r>
            <a:endParaRPr lang="en-US" sz="2400" b="1" cap="none" spc="50" dirty="0">
              <a:ln w="11430">
                <a:noFill/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130" y="1219200"/>
            <a:ext cx="6407175" cy="92512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600" dirty="0">
                <a:ea typeface="Calibri"/>
                <a:cs typeface="Times New Roman"/>
              </a:rPr>
              <a:t>To determine __________________________________________________ </a:t>
            </a:r>
            <a:r>
              <a:rPr lang="en-IE" sz="16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</a:t>
            </a:r>
            <a:endParaRPr lang="en-IE" sz="1200" dirty="0">
              <a:ea typeface="Calibri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3130" y="2698217"/>
            <a:ext cx="6407175" cy="120827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600" dirty="0">
                <a:ea typeface="Calibri"/>
                <a:cs typeface="Times New Roman"/>
              </a:rPr>
              <a:t>I expect to find that ____________________________________________ </a:t>
            </a:r>
            <a:r>
              <a:rPr lang="en-IE" sz="16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</a:t>
            </a:r>
            <a:endParaRPr lang="en-IE" sz="1200" dirty="0">
              <a:ea typeface="Calibri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675" y="4572000"/>
            <a:ext cx="3203587" cy="92140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100" dirty="0" smtClean="0">
                <a:ea typeface="Calibri"/>
                <a:cs typeface="Times New Roman"/>
              </a:rPr>
              <a:t>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100" dirty="0" smtClean="0">
                <a:ea typeface="Calibri"/>
                <a:cs typeface="Times New Roman"/>
              </a:rPr>
              <a:t>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100" dirty="0" smtClean="0">
                <a:ea typeface="Calibri"/>
                <a:cs typeface="Times New Roman"/>
              </a:rPr>
              <a:t>___________________________________</a:t>
            </a:r>
            <a:endParaRPr lang="en-IE" sz="1100" dirty="0">
              <a:ea typeface="Calibri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72560" y="4620542"/>
            <a:ext cx="3203587" cy="92140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100" dirty="0" smtClean="0">
                <a:ea typeface="Calibri"/>
                <a:cs typeface="Times New Roman"/>
              </a:rPr>
              <a:t>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100" dirty="0" smtClean="0">
                <a:ea typeface="Calibri"/>
                <a:cs typeface="Times New Roman"/>
              </a:rPr>
              <a:t>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100" dirty="0" smtClean="0">
                <a:ea typeface="Calibri"/>
                <a:cs typeface="Times New Roman"/>
              </a:rPr>
              <a:t>___________________________________</a:t>
            </a:r>
            <a:endParaRPr lang="en-IE" sz="1100" dirty="0">
              <a:ea typeface="Calibri"/>
              <a:cs typeface="Times New Roman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4616" y="6168612"/>
            <a:ext cx="4468367" cy="373738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ounded Rectangle 9"/>
          <p:cNvSpPr/>
          <p:nvPr/>
        </p:nvSpPr>
        <p:spPr>
          <a:xfrm>
            <a:off x="4800600" y="7394086"/>
            <a:ext cx="2057400" cy="179126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TextBox 10"/>
          <p:cNvSpPr txBox="1"/>
          <p:nvPr/>
        </p:nvSpPr>
        <p:spPr>
          <a:xfrm>
            <a:off x="4656627" y="536032"/>
            <a:ext cx="2130955" cy="30777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Date:__________</a:t>
            </a:r>
            <a:endParaRPr lang="en-IE" sz="14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9003" y="772746"/>
            <a:ext cx="1321492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Objective: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85840" y="843809"/>
            <a:ext cx="2679773" cy="26930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glow rad="203200">
              <a:schemeClr val="accent6">
                <a:satMod val="175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000" i="1" dirty="0" smtClean="0">
                <a:ea typeface="Calibri"/>
                <a:cs typeface="Times New Roman"/>
              </a:rPr>
              <a:t>Illustrate what the experiment is going to show.</a:t>
            </a:r>
            <a:endParaRPr lang="en-IE" sz="1000" i="1" dirty="0">
              <a:ea typeface="Calibri"/>
              <a:cs typeface="Times New Rom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1457" y="2367429"/>
            <a:ext cx="1369038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Hypothesis: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85840" y="2353337"/>
            <a:ext cx="3249627" cy="26930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glow rad="203200">
              <a:schemeClr val="accent6">
                <a:satMod val="175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000" i="1" dirty="0" smtClean="0">
                <a:ea typeface="Calibri"/>
                <a:cs typeface="Times New Roman"/>
              </a:rPr>
              <a:t>Illustrate what you expect to find by doing this experiment</a:t>
            </a:r>
            <a:endParaRPr lang="en-IE" sz="1000" i="1" dirty="0">
              <a:ea typeface="Calibri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1951" y="4160549"/>
            <a:ext cx="1405457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Equipment: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26353" y="4199022"/>
            <a:ext cx="3048000" cy="26930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glow rad="203200">
              <a:schemeClr val="accent6">
                <a:satMod val="175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000" b="1" i="1" u="sng" dirty="0" smtClean="0">
                <a:ea typeface="Calibri"/>
                <a:cs typeface="Times New Roman"/>
              </a:rPr>
              <a:t>Bullet point list </a:t>
            </a:r>
            <a:r>
              <a:rPr lang="en-IE" sz="1000" i="1" dirty="0" smtClean="0">
                <a:ea typeface="Calibri"/>
                <a:cs typeface="Times New Roman"/>
              </a:rPr>
              <a:t>the equipment used in the experiment..</a:t>
            </a:r>
            <a:endParaRPr lang="en-IE" sz="1000" i="1" dirty="0">
              <a:ea typeface="Calibri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0957" y="5722336"/>
            <a:ext cx="3249627" cy="44627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glow rad="203200">
              <a:schemeClr val="accent6">
                <a:satMod val="175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000" i="1" dirty="0" smtClean="0">
                <a:ea typeface="Calibri"/>
                <a:cs typeface="Times New Roman"/>
              </a:rPr>
              <a:t>Create </a:t>
            </a:r>
            <a:r>
              <a:rPr lang="en-IE" sz="1000" b="1" i="1" u="sng" dirty="0" smtClean="0">
                <a:ea typeface="Calibri"/>
                <a:cs typeface="Times New Roman"/>
              </a:rPr>
              <a:t>a neat, coloured and fully labelled sketch </a:t>
            </a:r>
            <a:r>
              <a:rPr lang="en-IE" sz="1000" i="1" dirty="0" smtClean="0">
                <a:ea typeface="Calibri"/>
                <a:cs typeface="Times New Roman"/>
              </a:rPr>
              <a:t>of the physical layout of the equipment and experiment.</a:t>
            </a:r>
            <a:endParaRPr lang="en-IE" sz="1000" i="1" dirty="0">
              <a:ea typeface="Calibri"/>
              <a:cs typeface="Times New Roman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65613" y="6337410"/>
            <a:ext cx="2164647" cy="78983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glow rad="203200">
              <a:schemeClr val="accent6">
                <a:satMod val="175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000" i="1" dirty="0" smtClean="0">
                <a:ea typeface="Calibri"/>
                <a:cs typeface="Times New Roman"/>
              </a:rPr>
              <a:t>You must </a:t>
            </a:r>
            <a:r>
              <a:rPr lang="en-IE" sz="1000" i="1" dirty="0">
                <a:ea typeface="Calibri"/>
                <a:cs typeface="Times New Roman"/>
              </a:rPr>
              <a:t>also put in a real photo of the </a:t>
            </a:r>
            <a:r>
              <a:rPr lang="en-IE" sz="1000" i="1" dirty="0" smtClean="0">
                <a:ea typeface="Calibri"/>
                <a:cs typeface="Times New Roman"/>
              </a:rPr>
              <a:t>experiment as proof to the examiner that you did this experiment yourself.</a:t>
            </a:r>
            <a:endParaRPr lang="en-IE" sz="1000" i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709133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582294"/>
              </p:ext>
            </p:extLst>
          </p:nvPr>
        </p:nvGraphicFramePr>
        <p:xfrm>
          <a:off x="176799" y="3613665"/>
          <a:ext cx="637640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1001"/>
                <a:gridCol w="1295400"/>
                <a:gridCol w="13716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4166" y="5555650"/>
            <a:ext cx="6407175" cy="120827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6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IE" sz="1200" dirty="0"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930" y="596693"/>
            <a:ext cx="6729870" cy="222445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100" dirty="0" smtClean="0">
                <a:ea typeface="Calibri"/>
                <a:cs typeface="Times New Roman"/>
              </a:rPr>
              <a:t>Set up the equipment as illustrated in the sketch.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100" dirty="0" smtClean="0">
                <a:ea typeface="Calibri"/>
                <a:cs typeface="Times New Roman"/>
              </a:rPr>
              <a:t>___________________________________________________________________________________________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100" dirty="0" smtClean="0">
                <a:ea typeface="Calibri"/>
                <a:cs typeface="Times New Roman"/>
              </a:rPr>
              <a:t>___________________________________________________________________________________________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100" dirty="0" smtClean="0">
                <a:ea typeface="Calibri"/>
                <a:cs typeface="Times New Roman"/>
              </a:rPr>
              <a:t>___________________________________________________________________________________________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100" dirty="0" smtClean="0">
                <a:ea typeface="Calibri"/>
                <a:cs typeface="Times New Roman"/>
              </a:rPr>
              <a:t>___________________________________________________________________________________________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100" dirty="0" smtClean="0">
                <a:ea typeface="Calibri"/>
                <a:cs typeface="Times New Roman"/>
              </a:rPr>
              <a:t>___________________________________________________________________________________________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100" dirty="0" smtClean="0">
                <a:ea typeface="Calibri"/>
                <a:cs typeface="Times New Roman"/>
              </a:rPr>
              <a:t>___________________________________________________________________________________________</a:t>
            </a:r>
            <a:endParaRPr lang="en-IE" sz="1100" dirty="0">
              <a:ea typeface="Calibri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3548" y="7618511"/>
            <a:ext cx="6407175" cy="215392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100" b="1" u="sng" dirty="0" smtClean="0">
                <a:solidFill>
                  <a:srgbClr val="FF0000"/>
                </a:solidFill>
                <a:ea typeface="Calibri"/>
                <a:cs typeface="Times New Roman"/>
              </a:rPr>
              <a:t>What I have learned from the results of the experiment: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6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</a:t>
            </a:r>
            <a:r>
              <a:rPr lang="en-IE" sz="1100" b="1" u="sng" dirty="0" smtClean="0">
                <a:solidFill>
                  <a:srgbClr val="FF0000"/>
                </a:solidFill>
                <a:ea typeface="Calibri"/>
                <a:cs typeface="Times New Roman"/>
              </a:rPr>
              <a:t>How this applies to the Construction Studies subject: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6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</a:t>
            </a:r>
            <a:endParaRPr lang="en-IE" sz="1200" dirty="0">
              <a:ea typeface="Calibri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96851" y="136794"/>
            <a:ext cx="3930003" cy="26930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glow rad="203200">
              <a:schemeClr val="accent6">
                <a:satMod val="175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000" i="1" dirty="0" smtClean="0">
                <a:ea typeface="Calibri"/>
                <a:cs typeface="Times New Roman"/>
              </a:rPr>
              <a:t>In </a:t>
            </a:r>
            <a:r>
              <a:rPr lang="en-IE" sz="1000" i="1" dirty="0">
                <a:ea typeface="Calibri"/>
                <a:cs typeface="Times New Roman"/>
              </a:rPr>
              <a:t>bullet point form, list the step by step procedure of the </a:t>
            </a:r>
            <a:r>
              <a:rPr lang="en-IE" sz="1000" i="1" dirty="0" smtClean="0">
                <a:ea typeface="Calibri"/>
                <a:cs typeface="Times New Roman"/>
              </a:rPr>
              <a:t>experiment</a:t>
            </a:r>
            <a:r>
              <a:rPr lang="en-IE" sz="1000" i="1" dirty="0">
                <a:ea typeface="Calibri"/>
                <a:cs typeface="Times New Roman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5763" y="84459"/>
            <a:ext cx="1405457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Procedure: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55823" y="3058733"/>
            <a:ext cx="4924718" cy="26930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glow rad="203200">
              <a:schemeClr val="accent6">
                <a:satMod val="175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000" i="1" dirty="0" smtClean="0">
                <a:ea typeface="Calibri"/>
                <a:cs typeface="Times New Roman"/>
              </a:rPr>
              <a:t>Explain/illustrate </a:t>
            </a:r>
            <a:r>
              <a:rPr lang="en-IE" sz="1000" i="1" dirty="0">
                <a:ea typeface="Calibri"/>
                <a:cs typeface="Times New Roman"/>
              </a:rPr>
              <a:t>the results of the experiment… use a grid if multiple results are </a:t>
            </a:r>
            <a:r>
              <a:rPr lang="en-IE" sz="1000" i="1" dirty="0" smtClean="0">
                <a:ea typeface="Calibri"/>
                <a:cs typeface="Times New Roman"/>
              </a:rPr>
              <a:t>recorded.</a:t>
            </a:r>
            <a:endParaRPr lang="en-IE" sz="1000" i="1" dirty="0">
              <a:ea typeface="Calibri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3459" y="3058733"/>
            <a:ext cx="1158462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Results: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22217" y="7015054"/>
            <a:ext cx="4924718" cy="44627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glow rad="203200">
              <a:schemeClr val="accent6">
                <a:satMod val="175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000" i="1" dirty="0" smtClean="0">
                <a:ea typeface="Calibri"/>
                <a:cs typeface="Times New Roman"/>
              </a:rPr>
              <a:t>Discuss </a:t>
            </a:r>
            <a:r>
              <a:rPr lang="en-IE" sz="1000" b="1" i="1" u="sng" dirty="0">
                <a:ea typeface="Calibri"/>
                <a:cs typeface="Times New Roman"/>
              </a:rPr>
              <a:t>what you have learned from the results of the experiment </a:t>
            </a:r>
            <a:r>
              <a:rPr lang="en-IE" sz="1000" i="1" dirty="0">
                <a:ea typeface="Calibri"/>
                <a:cs typeface="Times New Roman"/>
              </a:rPr>
              <a:t>and </a:t>
            </a:r>
            <a:r>
              <a:rPr lang="en-IE" sz="1000" b="1" i="1" u="sng" dirty="0">
                <a:ea typeface="Calibri"/>
                <a:cs typeface="Times New Roman"/>
              </a:rPr>
              <a:t>how this applies to the given aspect of construction </a:t>
            </a:r>
            <a:r>
              <a:rPr lang="en-IE" sz="1000" b="1" i="1" u="sng" dirty="0" smtClean="0">
                <a:ea typeface="Calibri"/>
                <a:cs typeface="Times New Roman"/>
              </a:rPr>
              <a:t>studies</a:t>
            </a:r>
            <a:r>
              <a:rPr lang="en-IE" sz="1000" i="1" dirty="0" smtClean="0">
                <a:ea typeface="Calibri"/>
                <a:cs typeface="Times New Roman"/>
              </a:rPr>
              <a:t>.</a:t>
            </a:r>
            <a:endParaRPr lang="en-IE" sz="1000" b="1" i="1" u="sng" dirty="0">
              <a:ea typeface="Calibri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930" y="7045881"/>
            <a:ext cx="1372364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Conclusion: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5401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9077" y="43097"/>
            <a:ext cx="5811527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Experiment </a:t>
            </a:r>
            <a:r>
              <a:rPr lang="en-US" sz="2400" b="1" spc="50" dirty="0">
                <a:ln w="11430">
                  <a:noFill/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en-US" sz="2400" b="1" spc="50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 _______________________</a:t>
            </a:r>
            <a:endParaRPr lang="en-US" sz="2400" b="1" cap="none" spc="50" dirty="0">
              <a:ln w="11430">
                <a:noFill/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3130" y="1219200"/>
            <a:ext cx="6407175" cy="92512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600" dirty="0">
                <a:ea typeface="Calibri"/>
                <a:cs typeface="Times New Roman"/>
              </a:rPr>
              <a:t>To determine __________________________________________________ </a:t>
            </a:r>
            <a:r>
              <a:rPr lang="en-IE" sz="16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</a:t>
            </a:r>
            <a:endParaRPr lang="en-IE" sz="1200" dirty="0"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3130" y="2698217"/>
            <a:ext cx="6407175" cy="120827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600" dirty="0">
                <a:ea typeface="Calibri"/>
                <a:cs typeface="Times New Roman"/>
              </a:rPr>
              <a:t>I expect to find that ____________________________________________ </a:t>
            </a:r>
            <a:r>
              <a:rPr lang="en-IE" sz="16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</a:t>
            </a:r>
            <a:endParaRPr lang="en-IE" sz="1200" dirty="0">
              <a:ea typeface="Calibri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675" y="4572000"/>
            <a:ext cx="3203587" cy="92140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100" dirty="0" smtClean="0">
                <a:ea typeface="Calibri"/>
                <a:cs typeface="Times New Roman"/>
              </a:rPr>
              <a:t>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100" dirty="0" smtClean="0">
                <a:ea typeface="Calibri"/>
                <a:cs typeface="Times New Roman"/>
              </a:rPr>
              <a:t>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100" dirty="0" smtClean="0">
                <a:ea typeface="Calibri"/>
                <a:cs typeface="Times New Roman"/>
              </a:rPr>
              <a:t>___________________________________</a:t>
            </a:r>
            <a:endParaRPr lang="en-IE" sz="1100" dirty="0">
              <a:ea typeface="Calibri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72560" y="4620542"/>
            <a:ext cx="3203587" cy="92140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100" dirty="0" smtClean="0">
                <a:ea typeface="Calibri"/>
                <a:cs typeface="Times New Roman"/>
              </a:rPr>
              <a:t>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100" dirty="0" smtClean="0">
                <a:ea typeface="Calibri"/>
                <a:cs typeface="Times New Roman"/>
              </a:rPr>
              <a:t>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100" dirty="0" smtClean="0">
                <a:ea typeface="Calibri"/>
                <a:cs typeface="Times New Roman"/>
              </a:rPr>
              <a:t>___________________________________</a:t>
            </a:r>
            <a:endParaRPr lang="en-IE" sz="1100" dirty="0">
              <a:ea typeface="Calibri"/>
              <a:cs typeface="Times New Roman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4616" y="6168612"/>
            <a:ext cx="4468367" cy="373738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ounded Rectangle 7"/>
          <p:cNvSpPr/>
          <p:nvPr/>
        </p:nvSpPr>
        <p:spPr>
          <a:xfrm>
            <a:off x="4800600" y="7394086"/>
            <a:ext cx="2057400" cy="179126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TextBox 8"/>
          <p:cNvSpPr txBox="1"/>
          <p:nvPr/>
        </p:nvSpPr>
        <p:spPr>
          <a:xfrm>
            <a:off x="4656627" y="536032"/>
            <a:ext cx="2130955" cy="30777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Date:__________</a:t>
            </a:r>
            <a:endParaRPr lang="en-IE" sz="14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9003" y="772746"/>
            <a:ext cx="1321492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Objective: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5840" y="843809"/>
            <a:ext cx="2679773" cy="26930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glow rad="203200">
              <a:schemeClr val="accent6">
                <a:satMod val="175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000" i="1" dirty="0" smtClean="0">
                <a:ea typeface="Calibri"/>
                <a:cs typeface="Times New Roman"/>
              </a:rPr>
              <a:t>Illustrate what the experiment is going to show.</a:t>
            </a:r>
            <a:endParaRPr lang="en-IE" sz="1000" i="1" dirty="0">
              <a:ea typeface="Calibri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1457" y="2367429"/>
            <a:ext cx="1369038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Hypothesis: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85840" y="2353337"/>
            <a:ext cx="3249627" cy="26930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glow rad="203200">
              <a:schemeClr val="accent6">
                <a:satMod val="175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000" i="1" dirty="0" smtClean="0">
                <a:ea typeface="Calibri"/>
                <a:cs typeface="Times New Roman"/>
              </a:rPr>
              <a:t>Illustrate what you expect to find by doing this experiment</a:t>
            </a:r>
            <a:endParaRPr lang="en-IE" sz="1000" i="1" dirty="0">
              <a:ea typeface="Calibri"/>
              <a:cs typeface="Times New Rom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1951" y="4160549"/>
            <a:ext cx="1405457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Equipment: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26353" y="4199022"/>
            <a:ext cx="3048000" cy="26930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glow rad="203200">
              <a:schemeClr val="accent6">
                <a:satMod val="175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000" b="1" i="1" u="sng" dirty="0" smtClean="0">
                <a:ea typeface="Calibri"/>
                <a:cs typeface="Times New Roman"/>
              </a:rPr>
              <a:t>Bullet point list </a:t>
            </a:r>
            <a:r>
              <a:rPr lang="en-IE" sz="1000" i="1" dirty="0" smtClean="0">
                <a:ea typeface="Calibri"/>
                <a:cs typeface="Times New Roman"/>
              </a:rPr>
              <a:t>the equipment used in the experiment..</a:t>
            </a:r>
            <a:endParaRPr lang="en-IE" sz="1000" i="1" dirty="0">
              <a:ea typeface="Calibri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0957" y="5722336"/>
            <a:ext cx="3249627" cy="44627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glow rad="203200">
              <a:schemeClr val="accent6">
                <a:satMod val="175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000" i="1" dirty="0" smtClean="0">
                <a:ea typeface="Calibri"/>
                <a:cs typeface="Times New Roman"/>
              </a:rPr>
              <a:t>Create </a:t>
            </a:r>
            <a:r>
              <a:rPr lang="en-IE" sz="1000" b="1" i="1" u="sng" dirty="0" smtClean="0">
                <a:ea typeface="Calibri"/>
                <a:cs typeface="Times New Roman"/>
              </a:rPr>
              <a:t>a neat, coloured and fully labelled sketch </a:t>
            </a:r>
            <a:r>
              <a:rPr lang="en-IE" sz="1000" i="1" dirty="0" smtClean="0">
                <a:ea typeface="Calibri"/>
                <a:cs typeface="Times New Roman"/>
              </a:rPr>
              <a:t>of the physical layout of the equipment and experiment.</a:t>
            </a:r>
            <a:endParaRPr lang="en-IE" sz="1000" i="1" dirty="0">
              <a:ea typeface="Calibri"/>
              <a:cs typeface="Times New Roman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22935" y="6337410"/>
            <a:ext cx="2164647" cy="78983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glow rad="203200">
              <a:schemeClr val="accent6">
                <a:satMod val="175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000" i="1" dirty="0" smtClean="0">
                <a:ea typeface="Calibri"/>
                <a:cs typeface="Times New Roman"/>
              </a:rPr>
              <a:t>You must </a:t>
            </a:r>
            <a:r>
              <a:rPr lang="en-IE" sz="1000" i="1" dirty="0">
                <a:ea typeface="Calibri"/>
                <a:cs typeface="Times New Roman"/>
              </a:rPr>
              <a:t>also put in a real photo of the </a:t>
            </a:r>
            <a:r>
              <a:rPr lang="en-IE" sz="1000" i="1" dirty="0" smtClean="0">
                <a:ea typeface="Calibri"/>
                <a:cs typeface="Times New Roman"/>
              </a:rPr>
              <a:t>experiment as proof to the examiner that you did this experiment yourself.</a:t>
            </a:r>
            <a:endParaRPr lang="en-IE" sz="1000" i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530418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021920"/>
              </p:ext>
            </p:extLst>
          </p:nvPr>
        </p:nvGraphicFramePr>
        <p:xfrm>
          <a:off x="176799" y="3613665"/>
          <a:ext cx="637640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1001"/>
                <a:gridCol w="1295400"/>
                <a:gridCol w="13716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4166" y="5555650"/>
            <a:ext cx="6407175" cy="120827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6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IE" sz="1200" dirty="0"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930" y="596693"/>
            <a:ext cx="6729870" cy="222445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100" dirty="0" smtClean="0">
                <a:ea typeface="Calibri"/>
                <a:cs typeface="Times New Roman"/>
              </a:rPr>
              <a:t>Set up the equipment as illustrated in the sketch.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100" dirty="0" smtClean="0">
                <a:ea typeface="Calibri"/>
                <a:cs typeface="Times New Roman"/>
              </a:rPr>
              <a:t>___________________________________________________________________________________________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100" dirty="0" smtClean="0">
                <a:ea typeface="Calibri"/>
                <a:cs typeface="Times New Roman"/>
              </a:rPr>
              <a:t>___________________________________________________________________________________________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100" dirty="0" smtClean="0">
                <a:ea typeface="Calibri"/>
                <a:cs typeface="Times New Roman"/>
              </a:rPr>
              <a:t>___________________________________________________________________________________________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100" dirty="0" smtClean="0">
                <a:ea typeface="Calibri"/>
                <a:cs typeface="Times New Roman"/>
              </a:rPr>
              <a:t>___________________________________________________________________________________________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100" dirty="0" smtClean="0">
                <a:ea typeface="Calibri"/>
                <a:cs typeface="Times New Roman"/>
              </a:rPr>
              <a:t>___________________________________________________________________________________________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100" dirty="0" smtClean="0">
                <a:ea typeface="Calibri"/>
                <a:cs typeface="Times New Roman"/>
              </a:rPr>
              <a:t>___________________________________________________________________________________________</a:t>
            </a:r>
            <a:endParaRPr lang="en-IE" sz="1100" dirty="0">
              <a:ea typeface="Calibri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3548" y="7618511"/>
            <a:ext cx="6407175" cy="215392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100" b="1" u="sng" dirty="0" smtClean="0">
                <a:solidFill>
                  <a:srgbClr val="FF0000"/>
                </a:solidFill>
                <a:ea typeface="Calibri"/>
                <a:cs typeface="Times New Roman"/>
              </a:rPr>
              <a:t>What I have learned from the results of the experiment: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6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</a:t>
            </a:r>
            <a:r>
              <a:rPr lang="en-IE" sz="1100" b="1" u="sng" dirty="0" smtClean="0">
                <a:solidFill>
                  <a:srgbClr val="FF0000"/>
                </a:solidFill>
                <a:ea typeface="Calibri"/>
                <a:cs typeface="Times New Roman"/>
              </a:rPr>
              <a:t>How this applies to the Construction Studies subject: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6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</a:t>
            </a:r>
            <a:endParaRPr lang="en-IE" sz="1200" dirty="0">
              <a:ea typeface="Calibri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96851" y="136794"/>
            <a:ext cx="3930003" cy="26930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glow rad="203200">
              <a:schemeClr val="accent6">
                <a:satMod val="175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000" i="1" dirty="0" smtClean="0">
                <a:ea typeface="Calibri"/>
                <a:cs typeface="Times New Roman"/>
              </a:rPr>
              <a:t>In </a:t>
            </a:r>
            <a:r>
              <a:rPr lang="en-IE" sz="1000" i="1" dirty="0">
                <a:ea typeface="Calibri"/>
                <a:cs typeface="Times New Roman"/>
              </a:rPr>
              <a:t>bullet point form, list the step by step procedure of the </a:t>
            </a:r>
            <a:r>
              <a:rPr lang="en-IE" sz="1000" i="1" dirty="0" smtClean="0">
                <a:ea typeface="Calibri"/>
                <a:cs typeface="Times New Roman"/>
              </a:rPr>
              <a:t>experiment</a:t>
            </a:r>
            <a:r>
              <a:rPr lang="en-IE" sz="1000" i="1" dirty="0">
                <a:ea typeface="Calibri"/>
                <a:cs typeface="Times New Roman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5763" y="84459"/>
            <a:ext cx="1405457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Procedure: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55823" y="3058733"/>
            <a:ext cx="4924718" cy="26930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glow rad="203200">
              <a:schemeClr val="accent6">
                <a:satMod val="175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000" i="1" dirty="0" smtClean="0">
                <a:ea typeface="Calibri"/>
                <a:cs typeface="Times New Roman"/>
              </a:rPr>
              <a:t>Explain/illustrate </a:t>
            </a:r>
            <a:r>
              <a:rPr lang="en-IE" sz="1000" i="1" dirty="0">
                <a:ea typeface="Calibri"/>
                <a:cs typeface="Times New Roman"/>
              </a:rPr>
              <a:t>the results of the experiment… use a grid if multiple results are </a:t>
            </a:r>
            <a:r>
              <a:rPr lang="en-IE" sz="1000" i="1" dirty="0" smtClean="0">
                <a:ea typeface="Calibri"/>
                <a:cs typeface="Times New Roman"/>
              </a:rPr>
              <a:t>recorded.</a:t>
            </a:r>
            <a:endParaRPr lang="en-IE" sz="1000" i="1" dirty="0">
              <a:ea typeface="Calibri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3459" y="3058733"/>
            <a:ext cx="1158462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Results: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22217" y="7015054"/>
            <a:ext cx="4924718" cy="44627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glow rad="203200">
              <a:schemeClr val="accent6">
                <a:satMod val="175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000" i="1" dirty="0" smtClean="0">
                <a:ea typeface="Calibri"/>
                <a:cs typeface="Times New Roman"/>
              </a:rPr>
              <a:t>Discuss </a:t>
            </a:r>
            <a:r>
              <a:rPr lang="en-IE" sz="1000" b="1" i="1" u="sng" dirty="0">
                <a:ea typeface="Calibri"/>
                <a:cs typeface="Times New Roman"/>
              </a:rPr>
              <a:t>what you have learned from the results of the experiment </a:t>
            </a:r>
            <a:r>
              <a:rPr lang="en-IE" sz="1000" i="1" dirty="0">
                <a:ea typeface="Calibri"/>
                <a:cs typeface="Times New Roman"/>
              </a:rPr>
              <a:t>and </a:t>
            </a:r>
            <a:r>
              <a:rPr lang="en-IE" sz="1000" b="1" i="1" u="sng" dirty="0">
                <a:ea typeface="Calibri"/>
                <a:cs typeface="Times New Roman"/>
              </a:rPr>
              <a:t>how this applies to the given aspect of construction </a:t>
            </a:r>
            <a:r>
              <a:rPr lang="en-IE" sz="1000" b="1" i="1" u="sng" dirty="0" smtClean="0">
                <a:ea typeface="Calibri"/>
                <a:cs typeface="Times New Roman"/>
              </a:rPr>
              <a:t>studies</a:t>
            </a:r>
            <a:r>
              <a:rPr lang="en-IE" sz="1000" i="1" dirty="0" smtClean="0">
                <a:ea typeface="Calibri"/>
                <a:cs typeface="Times New Roman"/>
              </a:rPr>
              <a:t>.</a:t>
            </a:r>
            <a:endParaRPr lang="en-IE" sz="1000" b="1" i="1" u="sng" dirty="0">
              <a:ea typeface="Calibri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930" y="7045881"/>
            <a:ext cx="1372364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Conclusion: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817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40825" y="0"/>
            <a:ext cx="1028038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IE" sz="3200" b="1" spc="50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Brief</a:t>
            </a:r>
            <a:endParaRPr lang="en-IE" sz="3200" b="1" spc="50" dirty="0">
              <a:ln w="11430">
                <a:noFill/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937" y="1084445"/>
            <a:ext cx="3276600" cy="340093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400" b="1" u="sng" dirty="0" smtClean="0">
                <a:solidFill>
                  <a:srgbClr val="0070C0"/>
                </a:solidFill>
                <a:ea typeface="Calibri"/>
                <a:cs typeface="Times New Roman"/>
              </a:rPr>
              <a:t>Example of the 2014 Junior Cert brief……</a:t>
            </a:r>
            <a:endParaRPr lang="en-IE" sz="1100" b="1" u="sng" dirty="0">
              <a:solidFill>
                <a:srgbClr val="0070C0"/>
              </a:solidFill>
              <a:ea typeface="Calibri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1255" y="1510605"/>
            <a:ext cx="6407175" cy="138499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IE" sz="1200" b="1" dirty="0" smtClean="0"/>
              <a:t>Wooden </a:t>
            </a:r>
            <a:r>
              <a:rPr lang="en-IE" sz="1200" b="1" dirty="0"/>
              <a:t>items of elegant proportions, which portray the inherent beauty of this </a:t>
            </a:r>
            <a:r>
              <a:rPr lang="en-IE" sz="1200" b="1" dirty="0" smtClean="0"/>
              <a:t>natural material</a:t>
            </a:r>
            <a:r>
              <a:rPr lang="en-IE" sz="1200" b="1" dirty="0"/>
              <a:t>, enhance any home</a:t>
            </a:r>
            <a:r>
              <a:rPr lang="en-IE" sz="1200" b="1" dirty="0" smtClean="0"/>
              <a:t>.</a:t>
            </a:r>
          </a:p>
          <a:p>
            <a:endParaRPr lang="en-IE" sz="1200" b="1" dirty="0"/>
          </a:p>
          <a:p>
            <a:r>
              <a:rPr lang="en-IE" sz="1200" dirty="0"/>
              <a:t>Design and make a </a:t>
            </a:r>
            <a:r>
              <a:rPr lang="en-IE" sz="1200" dirty="0" err="1"/>
              <a:t>slimline</a:t>
            </a:r>
            <a:r>
              <a:rPr lang="en-IE" sz="1200" dirty="0"/>
              <a:t> wall-mounted unit to safely store a range of first-aid </a:t>
            </a:r>
            <a:r>
              <a:rPr lang="en-IE" sz="1200" dirty="0" smtClean="0"/>
              <a:t>items. The </a:t>
            </a:r>
            <a:r>
              <a:rPr lang="en-IE" sz="1200" dirty="0"/>
              <a:t>unit should incorporate hand-crafted joints and should harmonise with its </a:t>
            </a:r>
            <a:r>
              <a:rPr lang="en-IE" sz="1200" dirty="0" smtClean="0"/>
              <a:t>surroundings. It </a:t>
            </a:r>
            <a:r>
              <a:rPr lang="en-IE" sz="1200" dirty="0"/>
              <a:t>should include a small removable facility for essential items for use in the event of an emergency.</a:t>
            </a:r>
          </a:p>
          <a:p>
            <a:r>
              <a:rPr lang="en-IE" sz="1200" i="1" dirty="0"/>
              <a:t>The maximum dimension of storage unit </a:t>
            </a:r>
            <a:r>
              <a:rPr lang="en-IE" sz="1200" b="1" i="1" dirty="0"/>
              <a:t>should not </a:t>
            </a:r>
            <a:r>
              <a:rPr lang="en-IE" sz="1200" i="1" dirty="0"/>
              <a:t>exceed </a:t>
            </a:r>
            <a:r>
              <a:rPr lang="en-IE" sz="1200" i="1" dirty="0" smtClean="0"/>
              <a:t>450mm.</a:t>
            </a:r>
            <a:endParaRPr lang="en-IE" sz="1050" dirty="0">
              <a:ea typeface="Calibri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5513" y="628504"/>
            <a:ext cx="2743200" cy="48167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glow rad="203200">
              <a:schemeClr val="accent6">
                <a:satMod val="175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100" i="1" dirty="0" smtClean="0">
                <a:ea typeface="Calibri"/>
                <a:cs typeface="Times New Roman"/>
              </a:rPr>
              <a:t>Firstly, it gives a very broad statement about how wooden items enhance a home.</a:t>
            </a:r>
            <a:endParaRPr lang="en-IE" sz="1000" i="1" dirty="0">
              <a:ea typeface="Calibri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06766" y="3170365"/>
            <a:ext cx="2546399" cy="44627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glow rad="203200">
              <a:schemeClr val="accent6">
                <a:satMod val="175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000" i="1" dirty="0" smtClean="0">
                <a:ea typeface="Calibri"/>
                <a:cs typeface="Times New Roman"/>
              </a:rPr>
              <a:t>Then asks you to design and make something that relates to this statement.</a:t>
            </a:r>
            <a:endParaRPr lang="en-IE" sz="1000" i="1" dirty="0">
              <a:ea typeface="Calibri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0137" y="4724400"/>
            <a:ext cx="6407175" cy="359175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6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IE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IE" sz="16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600" dirty="0" smtClean="0">
                <a:ea typeface="Calibri"/>
                <a:cs typeface="Times New Roman"/>
              </a:rPr>
              <a:t>Design and make_______________________________________________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IE" sz="1200" dirty="0">
              <a:ea typeface="Calibri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9388" y="4267200"/>
            <a:ext cx="3215036" cy="26930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glow rad="203200">
              <a:schemeClr val="accent6">
                <a:satMod val="175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000" i="1" dirty="0" smtClean="0">
                <a:ea typeface="Calibri"/>
                <a:cs typeface="Times New Roman"/>
              </a:rPr>
              <a:t>Make a statement about the general theme of your project</a:t>
            </a:r>
            <a:endParaRPr lang="en-IE" sz="1000" i="1" dirty="0">
              <a:ea typeface="Calibri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8601" y="6088660"/>
            <a:ext cx="5410200" cy="26930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glow rad="203200">
              <a:schemeClr val="accent6">
                <a:satMod val="175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000" i="1" dirty="0" smtClean="0">
                <a:ea typeface="Calibri"/>
                <a:cs typeface="Times New Roman"/>
              </a:rPr>
              <a:t>Now, ask yourself to design and make a project that relates to your given statement. Be descriptive.</a:t>
            </a:r>
            <a:endParaRPr lang="en-IE" sz="1000" i="1" dirty="0">
              <a:ea typeface="Calibri"/>
              <a:cs typeface="Times New Roman"/>
            </a:endParaRPr>
          </a:p>
        </p:txBody>
      </p:sp>
      <p:cxnSp>
        <p:nvCxnSpPr>
          <p:cNvPr id="14" name="Curved Connector 13"/>
          <p:cNvCxnSpPr/>
          <p:nvPr/>
        </p:nvCxnSpPr>
        <p:spPr>
          <a:xfrm rot="5400000" flipH="1" flipV="1">
            <a:off x="4793417" y="2956783"/>
            <a:ext cx="427165" cy="12700"/>
          </a:xfrm>
          <a:prstGeom prst="curvedConnector3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 rot="5400000">
            <a:off x="3891995" y="1305645"/>
            <a:ext cx="381000" cy="28921"/>
          </a:xfrm>
          <a:prstGeom prst="curvedConnector3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986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38662" y="0"/>
            <a:ext cx="3032369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IE" sz="3200" b="1" spc="50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Analysis of Brief</a:t>
            </a:r>
            <a:endParaRPr lang="en-IE" sz="3200" b="1" spc="50" dirty="0">
              <a:ln w="11430">
                <a:noFill/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6481" y="839804"/>
            <a:ext cx="2891519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Overall aim of my project: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4033" y="2195706"/>
            <a:ext cx="3212274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objectives of my project: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4033" y="4613251"/>
            <a:ext cx="3045966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Explanation of key words: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6988" y="1282506"/>
            <a:ext cx="6549114" cy="71699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200" dirty="0" smtClean="0">
                <a:ea typeface="Calibri"/>
                <a:cs typeface="Times New Roman"/>
              </a:rPr>
              <a:t>I aim to___________________________________________________________________________ ______________________________________________________________________________________________________________________________________________________________________</a:t>
            </a:r>
            <a:endParaRPr lang="en-IE" sz="1200" dirty="0">
              <a:ea typeface="Calibri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4033" y="2667000"/>
            <a:ext cx="6549114" cy="166712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IE" sz="1200" dirty="0" smtClean="0">
                <a:ea typeface="Calibri"/>
                <a:cs typeface="Times New Roman"/>
              </a:rPr>
              <a:t>________________________________________________________________________________</a:t>
            </a:r>
          </a:p>
          <a:p>
            <a:pPr marL="228600" indent="-2286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IE" sz="1200" dirty="0" smtClean="0">
                <a:ea typeface="Calibri"/>
                <a:cs typeface="Times New Roman"/>
              </a:rPr>
              <a:t>________________________________________________________________________________</a:t>
            </a:r>
          </a:p>
          <a:p>
            <a:pPr marL="228600" indent="-2286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IE" sz="1200" dirty="0" smtClean="0">
                <a:ea typeface="Calibri"/>
                <a:cs typeface="Times New Roman"/>
              </a:rPr>
              <a:t>________________________________________________________________________________</a:t>
            </a:r>
          </a:p>
          <a:p>
            <a:pPr marL="228600" indent="-2286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IE" sz="1200" dirty="0" smtClean="0">
                <a:ea typeface="Calibri"/>
                <a:cs typeface="Times New Roman"/>
              </a:rPr>
              <a:t>________________________________________________________________________________</a:t>
            </a:r>
          </a:p>
          <a:p>
            <a:pPr marL="228600" indent="-2286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IE" sz="1200" dirty="0" smtClean="0">
                <a:ea typeface="Calibri"/>
                <a:cs typeface="Times New Roman"/>
              </a:rPr>
              <a:t>________________________________________________________________________________</a:t>
            </a:r>
            <a:endParaRPr lang="en-IE" sz="1200" dirty="0">
              <a:ea typeface="Calibri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26" y="5105400"/>
            <a:ext cx="6549114" cy="21759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200" dirty="0" smtClean="0">
                <a:ea typeface="Calibri"/>
                <a:cs typeface="Times New Roman"/>
              </a:rPr>
              <a:t>_________________   :   ____________________________________________________________ _________________________________________________________________________________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200" dirty="0">
                <a:ea typeface="Calibri"/>
                <a:cs typeface="Times New Roman"/>
              </a:rPr>
              <a:t>_________________   :   ____________________________________________________________ _________________________________________________________________________________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200" dirty="0">
                <a:ea typeface="Calibri"/>
                <a:cs typeface="Times New Roman"/>
              </a:rPr>
              <a:t>_________________   :   ____________________________________________________________ _________________________________________________________________________________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200" dirty="0">
                <a:ea typeface="Calibri"/>
                <a:cs typeface="Times New Roman"/>
              </a:rPr>
              <a:t>_________________   :   ____________________________________________________________ </a:t>
            </a:r>
            <a:r>
              <a:rPr lang="en-IE" sz="1200" dirty="0" smtClean="0">
                <a:ea typeface="Calibri"/>
                <a:cs typeface="Times New Roman"/>
              </a:rPr>
              <a:t>_________________________________________________________________________________</a:t>
            </a:r>
            <a:endParaRPr lang="en-IE" sz="1200" dirty="0">
              <a:ea typeface="Calibri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26" y="7568936"/>
            <a:ext cx="4052912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Building/Architectural detail to show: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6481" y="8230797"/>
            <a:ext cx="3805919" cy="115416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200" dirty="0" smtClean="0">
                <a:ea typeface="Calibri"/>
                <a:cs typeface="Times New Roman"/>
              </a:rPr>
              <a:t>______________________   :   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419600" y="7921211"/>
            <a:ext cx="2134546" cy="198478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TextBox 13"/>
          <p:cNvSpPr txBox="1"/>
          <p:nvPr/>
        </p:nvSpPr>
        <p:spPr>
          <a:xfrm>
            <a:off x="4611046" y="7577126"/>
            <a:ext cx="1751654" cy="44627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glow rad="203200">
              <a:schemeClr val="accent6">
                <a:satMod val="175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000" i="1" dirty="0" smtClean="0">
                <a:ea typeface="Calibri"/>
                <a:cs typeface="Times New Roman"/>
              </a:rPr>
              <a:t>Sketches of the Building/Architectural detail.</a:t>
            </a:r>
            <a:endParaRPr lang="en-IE" sz="1000" i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2900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1962" y="675960"/>
            <a:ext cx="3805919" cy="115416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200" dirty="0" smtClean="0">
                <a:ea typeface="Calibri"/>
                <a:cs typeface="Times New Roman"/>
              </a:rPr>
              <a:t>______________________   :   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191000" y="221541"/>
            <a:ext cx="2398758" cy="17107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196123" y="2501684"/>
            <a:ext cx="3805919" cy="115416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200" dirty="0" smtClean="0">
                <a:ea typeface="Calibri"/>
                <a:cs typeface="Times New Roman"/>
              </a:rPr>
              <a:t>______________________   :   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191000" y="2210146"/>
            <a:ext cx="2398758" cy="17372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TextBox 8"/>
          <p:cNvSpPr txBox="1"/>
          <p:nvPr/>
        </p:nvSpPr>
        <p:spPr>
          <a:xfrm>
            <a:off x="202333" y="4599672"/>
            <a:ext cx="2228167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Design Limitations: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1963" y="5214063"/>
            <a:ext cx="3805919" cy="156645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2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211441" y="4907449"/>
            <a:ext cx="2398758" cy="17372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TextBox 11"/>
          <p:cNvSpPr txBox="1"/>
          <p:nvPr/>
        </p:nvSpPr>
        <p:spPr>
          <a:xfrm>
            <a:off x="326965" y="7245279"/>
            <a:ext cx="1868799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Design features: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9883" y="7848600"/>
            <a:ext cx="3805919" cy="156645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2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316948" y="7553056"/>
            <a:ext cx="2398758" cy="17372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TextBox 18"/>
          <p:cNvSpPr txBox="1"/>
          <p:nvPr/>
        </p:nvSpPr>
        <p:spPr>
          <a:xfrm>
            <a:off x="4064067" y="1831977"/>
            <a:ext cx="2546132" cy="26930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glow rad="203200">
              <a:schemeClr val="accent6">
                <a:satMod val="175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000" i="1" dirty="0" smtClean="0">
                <a:ea typeface="Calibri"/>
                <a:cs typeface="Times New Roman"/>
              </a:rPr>
              <a:t>Sketches of the Building/Architectural detail.</a:t>
            </a:r>
            <a:endParaRPr lang="en-IE" sz="1000" i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8497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2093" y="0"/>
            <a:ext cx="49055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IE" sz="3200" b="1" spc="50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Research and Investigation</a:t>
            </a:r>
            <a:endParaRPr lang="en-IE" sz="3200" b="1" spc="50" dirty="0">
              <a:ln w="11430">
                <a:noFill/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14" y="3448450"/>
            <a:ext cx="3997506" cy="156645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2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265221" y="841174"/>
            <a:ext cx="2507690" cy="19020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TextBox 4"/>
          <p:cNvSpPr txBox="1"/>
          <p:nvPr/>
        </p:nvSpPr>
        <p:spPr>
          <a:xfrm>
            <a:off x="150207" y="838200"/>
            <a:ext cx="3385277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What makes a good 3D model: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811" y="1358702"/>
            <a:ext cx="3901712" cy="115416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2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267200" y="3200400"/>
            <a:ext cx="2576235" cy="19852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TextBox 7"/>
          <p:cNvSpPr txBox="1"/>
          <p:nvPr/>
        </p:nvSpPr>
        <p:spPr>
          <a:xfrm>
            <a:off x="78121" y="2892623"/>
            <a:ext cx="365567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Types of ___________________: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14" y="5801270"/>
            <a:ext cx="3997506" cy="156645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2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267200" y="5553220"/>
            <a:ext cx="2576235" cy="19852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TextBox 10"/>
          <p:cNvSpPr txBox="1"/>
          <p:nvPr/>
        </p:nvSpPr>
        <p:spPr>
          <a:xfrm>
            <a:off x="78121" y="5245443"/>
            <a:ext cx="3655679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Types of ___________________: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2270" y="8105822"/>
            <a:ext cx="3997506" cy="156645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2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200084" y="7772400"/>
            <a:ext cx="2576235" cy="19852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TextBox 13"/>
          <p:cNvSpPr txBox="1"/>
          <p:nvPr/>
        </p:nvSpPr>
        <p:spPr>
          <a:xfrm>
            <a:off x="110684" y="7581404"/>
            <a:ext cx="3655679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Types of ___________________: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39124" y="991718"/>
            <a:ext cx="1759883" cy="44627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glow rad="203200">
              <a:schemeClr val="accent6">
                <a:satMod val="175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000" i="1" dirty="0" smtClean="0">
                <a:ea typeface="Calibri"/>
                <a:cs typeface="Times New Roman"/>
              </a:rPr>
              <a:t>Real pictures that you took yourself of existing 3D models.</a:t>
            </a:r>
            <a:endParaRPr lang="en-IE" sz="1000" i="1" dirty="0">
              <a:ea typeface="Calibri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75375" y="2892623"/>
            <a:ext cx="1759883" cy="44627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glow rad="203200">
              <a:schemeClr val="accent6">
                <a:satMod val="175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000" i="1" dirty="0" smtClean="0">
                <a:ea typeface="Calibri"/>
                <a:cs typeface="Times New Roman"/>
              </a:rPr>
              <a:t>Real pictures of the type of building system in question</a:t>
            </a:r>
            <a:endParaRPr lang="en-IE" sz="1000" i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4336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14" y="784427"/>
            <a:ext cx="3997506" cy="156645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2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267200" y="536377"/>
            <a:ext cx="2576235" cy="19852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TextBox 3"/>
          <p:cNvSpPr txBox="1"/>
          <p:nvPr/>
        </p:nvSpPr>
        <p:spPr>
          <a:xfrm>
            <a:off x="78121" y="228600"/>
            <a:ext cx="365567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Types of ___________________: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14" y="3696500"/>
            <a:ext cx="3997506" cy="156645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2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267200" y="3448450"/>
            <a:ext cx="2576235" cy="19852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78121" y="3140673"/>
            <a:ext cx="266507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Project finishing details: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594" y="6329684"/>
            <a:ext cx="3997506" cy="323780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200" dirty="0" smtClean="0">
                <a:ea typeface="Calibri"/>
                <a:cs typeface="Times New Roman"/>
              </a:rPr>
              <a:t>Shown across is a 3D card model that I made of my project. From making the card model I learned a number of different things about its design: </a:t>
            </a:r>
          </a:p>
          <a:p>
            <a:pPr marL="228600" indent="-2286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IE" sz="12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____________________________________________________________________________________________________________________________________________</a:t>
            </a:r>
          </a:p>
          <a:p>
            <a:pPr marL="228600" indent="-2286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IE" sz="12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____________________________________________________________________________________________________________________________________________</a:t>
            </a:r>
          </a:p>
          <a:p>
            <a:pPr marL="228600" indent="-2286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IE" sz="12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210094" y="7074278"/>
            <a:ext cx="2576235" cy="19852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TextBox 9"/>
          <p:cNvSpPr txBox="1"/>
          <p:nvPr/>
        </p:nvSpPr>
        <p:spPr>
          <a:xfrm>
            <a:off x="57801" y="5773857"/>
            <a:ext cx="2817479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3D card model of project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2" name="Curved Connector 11"/>
          <p:cNvCxnSpPr/>
          <p:nvPr/>
        </p:nvCxnSpPr>
        <p:spPr>
          <a:xfrm>
            <a:off x="4038100" y="7384099"/>
            <a:ext cx="1314994" cy="381000"/>
          </a:xfrm>
          <a:prstGeom prst="curvedConnector3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/>
          <p:nvPr/>
        </p:nvCxnSpPr>
        <p:spPr>
          <a:xfrm flipV="1">
            <a:off x="4145831" y="8066922"/>
            <a:ext cx="786849" cy="221535"/>
          </a:xfrm>
          <a:prstGeom prst="curvedConnector3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/>
          <p:nvPr/>
        </p:nvCxnSpPr>
        <p:spPr>
          <a:xfrm flipV="1">
            <a:off x="4038100" y="8780019"/>
            <a:ext cx="657497" cy="559094"/>
          </a:xfrm>
          <a:prstGeom prst="curvedConnector3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729998" y="8745657"/>
            <a:ext cx="1536425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387168" y="3142606"/>
            <a:ext cx="2212128" cy="44627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glow rad="203200">
              <a:schemeClr val="accent6">
                <a:satMod val="175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000" i="1" dirty="0" smtClean="0">
                <a:ea typeface="Calibri"/>
                <a:cs typeface="Times New Roman"/>
              </a:rPr>
              <a:t>Real pictures of the types of finishes that you could use on your project.</a:t>
            </a:r>
            <a:endParaRPr lang="en-IE" sz="1000" i="1" dirty="0">
              <a:ea typeface="Calibri"/>
              <a:cs typeface="Times New Roman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55055" y="6459657"/>
            <a:ext cx="1759883" cy="44627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glow rad="203200">
              <a:schemeClr val="accent6">
                <a:satMod val="175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000" i="1" dirty="0" smtClean="0">
                <a:ea typeface="Calibri"/>
                <a:cs typeface="Times New Roman"/>
              </a:rPr>
              <a:t>Real picture of the card model you made of your project.</a:t>
            </a:r>
            <a:endParaRPr lang="en-IE" sz="1000" i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0586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8864" y="0"/>
            <a:ext cx="5331973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IE" sz="3200" b="1" spc="50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Development of Design Ideas</a:t>
            </a:r>
            <a:endParaRPr lang="en-IE" sz="3200" b="1" spc="50" dirty="0">
              <a:ln w="11430">
                <a:noFill/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94841" y="1600200"/>
            <a:ext cx="5120012" cy="47284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49831" y="824101"/>
            <a:ext cx="1702770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Design Idea 1: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2745" y="6934200"/>
            <a:ext cx="6549114" cy="247247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200" dirty="0" smtClean="0">
                <a:ea typeface="Calibri"/>
                <a:cs typeface="Times New Roman"/>
              </a:rPr>
              <a:t>What this design idea shows :  _________________________________________________________________________________ __________________________________________________________________________________________________________________________________________________________________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200" dirty="0" smtClean="0">
                <a:ea typeface="Calibri"/>
                <a:cs typeface="Times New Roman"/>
              </a:rPr>
              <a:t>Advantages of making this design idea </a:t>
            </a:r>
            <a:r>
              <a:rPr lang="en-IE" sz="1200" dirty="0">
                <a:ea typeface="Calibri"/>
                <a:cs typeface="Times New Roman"/>
              </a:rPr>
              <a:t>:   </a:t>
            </a:r>
            <a:r>
              <a:rPr lang="en-IE" sz="1200" dirty="0" smtClean="0">
                <a:ea typeface="Calibri"/>
                <a:cs typeface="Times New Roman"/>
              </a:rPr>
              <a:t>_________________________________________________________________________________ </a:t>
            </a:r>
            <a:r>
              <a:rPr lang="en-IE" sz="1200" dirty="0">
                <a:ea typeface="Calibri"/>
                <a:cs typeface="Times New Roman"/>
              </a:rPr>
              <a:t>_________________________________________________________________________________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200" dirty="0" smtClean="0">
                <a:ea typeface="Calibri"/>
                <a:cs typeface="Times New Roman"/>
              </a:rPr>
              <a:t>Disadvantages of making this design idea </a:t>
            </a:r>
            <a:r>
              <a:rPr lang="en-IE" sz="1200" dirty="0">
                <a:ea typeface="Calibri"/>
                <a:cs typeface="Times New Roman"/>
              </a:rPr>
              <a:t>:   </a:t>
            </a:r>
            <a:r>
              <a:rPr lang="en-IE" sz="1200" dirty="0" smtClean="0">
                <a:ea typeface="Calibri"/>
                <a:cs typeface="Times New Roman"/>
              </a:rPr>
              <a:t>_________________________________________________________________________________ _________________________________________________________________________________</a:t>
            </a:r>
            <a:endParaRPr lang="en-IE" sz="1200" dirty="0">
              <a:ea typeface="Calibri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17335" y="991122"/>
            <a:ext cx="2212128" cy="44627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glow rad="203200">
              <a:schemeClr val="accent6">
                <a:satMod val="175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000" i="1" dirty="0" smtClean="0">
                <a:ea typeface="Calibri"/>
                <a:cs typeface="Times New Roman"/>
              </a:rPr>
              <a:t>Create a neat, coloured and freehand sketch of your design idea.</a:t>
            </a:r>
            <a:endParaRPr lang="en-IE" sz="1000" i="1" dirty="0">
              <a:ea typeface="Calibri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2745" y="1600200"/>
            <a:ext cx="135085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_________</a:t>
            </a:r>
            <a:endParaRPr lang="en-IE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694" y="5876898"/>
            <a:ext cx="135085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_________</a:t>
            </a:r>
            <a:endParaRPr lang="en-IE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39426" y="5867400"/>
            <a:ext cx="135085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_________</a:t>
            </a:r>
            <a:endParaRPr lang="en-IE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23399" y="2071645"/>
            <a:ext cx="135085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_________</a:t>
            </a:r>
            <a:endParaRPr lang="en-IE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00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45610" y="886047"/>
            <a:ext cx="5163278" cy="48046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TextBox 4"/>
          <p:cNvSpPr txBox="1"/>
          <p:nvPr/>
        </p:nvSpPr>
        <p:spPr>
          <a:xfrm>
            <a:off x="91857" y="304801"/>
            <a:ext cx="1660744" cy="304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Design Idea 2:</a:t>
            </a:r>
            <a:endParaRPr lang="en-IE" sz="1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692" y="6096000"/>
            <a:ext cx="6549114" cy="366254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200" dirty="0" smtClean="0">
                <a:ea typeface="Calibri"/>
                <a:cs typeface="Times New Roman"/>
              </a:rPr>
              <a:t>What this design idea shows :  _________________________________________________________________________________ __________________________________________________________________________________________________________________________________________________________________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200" dirty="0" smtClean="0">
                <a:ea typeface="Calibri"/>
                <a:cs typeface="Times New Roman"/>
              </a:rPr>
              <a:t>How my previous design idea influenced this one:  </a:t>
            </a:r>
            <a:r>
              <a:rPr lang="en-IE" sz="1200" dirty="0">
                <a:ea typeface="Calibri"/>
                <a:cs typeface="Times New Roman"/>
              </a:rPr>
              <a:t>_________________________________________________________________________________ </a:t>
            </a:r>
            <a:r>
              <a:rPr lang="en-IE" sz="12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200" dirty="0" smtClean="0">
                <a:ea typeface="Calibri"/>
                <a:cs typeface="Times New Roman"/>
              </a:rPr>
              <a:t>Advantages of making this design idea </a:t>
            </a:r>
            <a:r>
              <a:rPr lang="en-IE" sz="1200" dirty="0">
                <a:ea typeface="Calibri"/>
                <a:cs typeface="Times New Roman"/>
              </a:rPr>
              <a:t>:   </a:t>
            </a:r>
            <a:r>
              <a:rPr lang="en-IE" sz="1200" dirty="0" smtClean="0">
                <a:ea typeface="Calibri"/>
                <a:cs typeface="Times New Roman"/>
              </a:rPr>
              <a:t>_________________________________________________________________________________ </a:t>
            </a:r>
            <a:r>
              <a:rPr lang="en-IE" sz="1200" dirty="0">
                <a:ea typeface="Calibri"/>
                <a:cs typeface="Times New Roman"/>
              </a:rPr>
              <a:t>_________________________________________________________________________________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E" sz="1200" dirty="0" smtClean="0">
                <a:ea typeface="Calibri"/>
                <a:cs typeface="Times New Roman"/>
              </a:rPr>
              <a:t>Disadvantages of making this design idea </a:t>
            </a:r>
            <a:r>
              <a:rPr lang="en-IE" sz="1200" dirty="0">
                <a:ea typeface="Calibri"/>
                <a:cs typeface="Times New Roman"/>
              </a:rPr>
              <a:t>:   </a:t>
            </a:r>
            <a:r>
              <a:rPr lang="en-IE" sz="1200" dirty="0" smtClean="0">
                <a:ea typeface="Calibri"/>
                <a:cs typeface="Times New Roman"/>
              </a:rPr>
              <a:t>_________________________________________________________________________________ _________________________________________________________________________________</a:t>
            </a:r>
            <a:endParaRPr lang="en-IE" sz="1200" dirty="0">
              <a:ea typeface="Calibri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2745" y="886047"/>
            <a:ext cx="135085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_________</a:t>
            </a:r>
            <a:endParaRPr lang="en-IE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0183" y="5181600"/>
            <a:ext cx="135085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_________</a:t>
            </a:r>
            <a:endParaRPr lang="en-IE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67766" y="4893316"/>
            <a:ext cx="135085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_________</a:t>
            </a:r>
            <a:endParaRPr lang="en-IE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50952" y="1048864"/>
            <a:ext cx="135085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_________</a:t>
            </a:r>
            <a:endParaRPr lang="en-IE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59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1651</TotalTime>
  <Words>1593</Words>
  <Application>Microsoft Office PowerPoint</Application>
  <PresentationFormat>A4 Paper (210x297 mm)</PresentationFormat>
  <Paragraphs>332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PJ</dc:creator>
  <cp:lastModifiedBy>PJ</cp:lastModifiedBy>
  <cp:revision>92</cp:revision>
  <cp:lastPrinted>2015-03-02T17:10:46Z</cp:lastPrinted>
  <dcterms:created xsi:type="dcterms:W3CDTF">2006-08-16T00:00:00Z</dcterms:created>
  <dcterms:modified xsi:type="dcterms:W3CDTF">2015-03-24T10:39:45Z</dcterms:modified>
</cp:coreProperties>
</file>